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png>
</file>

<file path=ppt/media/image23.jpg>
</file>

<file path=ppt/media/image24.jpg>
</file>

<file path=ppt/media/image25.jpg>
</file>

<file path=ppt/media/image26.jpg>
</file>

<file path=ppt/media/image27.jpg>
</file>

<file path=ppt/media/image28.jpg>
</file>

<file path=ppt/media/image29.png>
</file>

<file path=ppt/media/image3.png>
</file>

<file path=ppt/media/image30.jpg>
</file>

<file path=ppt/media/image31.jpg>
</file>

<file path=ppt/media/image32.jpg>
</file>

<file path=ppt/media/image33.jpg>
</file>

<file path=ppt/media/image34.jpg>
</file>

<file path=ppt/media/image35.png>
</file>

<file path=ppt/media/image36.jpg>
</file>

<file path=ppt/media/image37.jpg>
</file>

<file path=ppt/media/image38.jpg>
</file>

<file path=ppt/media/image39.jpg>
</file>

<file path=ppt/media/image4.png>
</file>

<file path=ppt/media/image40.jpg>
</file>

<file path=ppt/media/image41.jpg>
</file>

<file path=ppt/media/image42.jpg>
</file>

<file path=ppt/media/image43.jpg>
</file>

<file path=ppt/media/image44.jpg>
</file>

<file path=ppt/media/image45.jpg>
</file>

<file path=ppt/media/image46.jpg>
</file>

<file path=ppt/media/image47.jpg>
</file>

<file path=ppt/media/image48.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f65775a63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f65775a63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f65775a63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f65775a63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f65775a63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f65775a63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f65775a63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f65775a63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65775a63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f65775a63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f61fd289b9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f61fd289b9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f61fd289b9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f61fd289b9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f74faeddd5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f74faeddd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faca49373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faca49373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faca493738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faca493738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f61fd289b9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f61fd289b9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faca493738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faca493738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faca49373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faca49373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faca49373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faca49373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faca49373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faca493738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faca493738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faca493738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faca493738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faca493738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f74faeddd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f74faeddd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f74faeddd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f74faeddd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f65775a63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f65775a63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f65775a63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f65775a63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f61fd289b9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f61fd289b9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f65775a63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f65775a63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f65775a63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f65775a63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jpg"/><Relationship Id="rId4" Type="http://schemas.openxmlformats.org/officeDocument/2006/relationships/hyperlink" Target="https://www.instagram.com/de_kemaskeun/" TargetMode="External"/><Relationship Id="rId5" Type="http://schemas.openxmlformats.org/officeDocument/2006/relationships/hyperlink" Target="http://dekemaskeun.sigokil.net/"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jpg"/><Relationship Id="rId4" Type="http://schemas.openxmlformats.org/officeDocument/2006/relationships/image" Target="../media/image9.png"/><Relationship Id="rId9" Type="http://schemas.openxmlformats.org/officeDocument/2006/relationships/image" Target="../media/image33.jpg"/><Relationship Id="rId5" Type="http://schemas.openxmlformats.org/officeDocument/2006/relationships/image" Target="../media/image5.jpg"/><Relationship Id="rId6" Type="http://schemas.openxmlformats.org/officeDocument/2006/relationships/image" Target="../media/image7.jpg"/><Relationship Id="rId7" Type="http://schemas.openxmlformats.org/officeDocument/2006/relationships/image" Target="../media/image6.jpg"/><Relationship Id="rId8"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0.jp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5.jpg"/><Relationship Id="rId4" Type="http://schemas.openxmlformats.org/officeDocument/2006/relationships/hyperlink" Target="http://www.youtube.com/watch?v=Vd2rSY5TZ7k" TargetMode="External"/><Relationship Id="rId5"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5.jpg"/><Relationship Id="rId4" Type="http://schemas.openxmlformats.org/officeDocument/2006/relationships/image" Target="../media/image28.jpg"/><Relationship Id="rId5" Type="http://schemas.openxmlformats.org/officeDocument/2006/relationships/image" Target="../media/image26.jpg"/><Relationship Id="rId6" Type="http://schemas.openxmlformats.org/officeDocument/2006/relationships/image" Target="../media/image35.png"/><Relationship Id="rId7"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5.jpg"/><Relationship Id="rId4" Type="http://schemas.openxmlformats.org/officeDocument/2006/relationships/image" Target="../media/image24.jpg"/><Relationship Id="rId5" Type="http://schemas.openxmlformats.org/officeDocument/2006/relationships/image" Target="../media/image31.jpg"/><Relationship Id="rId6" Type="http://schemas.openxmlformats.org/officeDocument/2006/relationships/image" Target="../media/image3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5.jpg"/><Relationship Id="rId4" Type="http://schemas.openxmlformats.org/officeDocument/2006/relationships/image" Target="../media/image36.jpg"/><Relationship Id="rId5" Type="http://schemas.openxmlformats.org/officeDocument/2006/relationships/image" Target="../media/image34.jpg"/><Relationship Id="rId6" Type="http://schemas.openxmlformats.org/officeDocument/2006/relationships/image" Target="../media/image38.jpg"/><Relationship Id="rId7" Type="http://schemas.openxmlformats.org/officeDocument/2006/relationships/image" Target="../media/image3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5.jpg"/><Relationship Id="rId4" Type="http://schemas.openxmlformats.org/officeDocument/2006/relationships/image" Target="../media/image41.jpg"/><Relationship Id="rId5" Type="http://schemas.openxmlformats.org/officeDocument/2006/relationships/image" Target="../media/image45.jpg"/><Relationship Id="rId6" Type="http://schemas.openxmlformats.org/officeDocument/2006/relationships/image" Target="../media/image4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5.jpg"/><Relationship Id="rId4" Type="http://schemas.openxmlformats.org/officeDocument/2006/relationships/image" Target="../media/image43.jpg"/><Relationship Id="rId5" Type="http://schemas.openxmlformats.org/officeDocument/2006/relationships/image" Target="../media/image44.jpg"/><Relationship Id="rId6" Type="http://schemas.openxmlformats.org/officeDocument/2006/relationships/image" Target="../media/image4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5.jpg"/><Relationship Id="rId4" Type="http://schemas.openxmlformats.org/officeDocument/2006/relationships/image" Target="../media/image48.jpg"/><Relationship Id="rId5" Type="http://schemas.openxmlformats.org/officeDocument/2006/relationships/image" Target="../media/image42.jpg"/><Relationship Id="rId6" Type="http://schemas.openxmlformats.org/officeDocument/2006/relationships/image" Target="../media/image40.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jpg"/><Relationship Id="rId4" Type="http://schemas.openxmlformats.org/officeDocument/2006/relationships/image" Target="../media/image4.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jp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447925" y="559950"/>
            <a:ext cx="6331500" cy="1542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Presentasi Monitoring</a:t>
            </a:r>
            <a:br>
              <a:rPr lang="id"/>
            </a:br>
            <a:r>
              <a:rPr lang="id"/>
              <a:t>dan Evaluasi</a:t>
            </a:r>
            <a:endParaRPr/>
          </a:p>
        </p:txBody>
      </p:sp>
      <p:sp>
        <p:nvSpPr>
          <p:cNvPr id="73" name="Google Shape;73;p13"/>
          <p:cNvSpPr txBox="1"/>
          <p:nvPr>
            <p:ph idx="1" type="subTitle"/>
          </p:nvPr>
        </p:nvSpPr>
        <p:spPr>
          <a:xfrm>
            <a:off x="2447925" y="2101950"/>
            <a:ext cx="6331500" cy="2441100"/>
          </a:xfrm>
          <a:prstGeom prst="rect">
            <a:avLst/>
          </a:prstGeom>
        </p:spPr>
        <p:txBody>
          <a:bodyPr anchorCtr="0" anchor="b" bIns="91425" lIns="91425" spcFirstLastPara="1" rIns="91425" wrap="square" tIns="91425">
            <a:normAutofit lnSpcReduction="20000"/>
          </a:bodyPr>
          <a:lstStyle/>
          <a:p>
            <a:pPr indent="0" lvl="0" marL="0" rtl="0" algn="l">
              <a:spcBef>
                <a:spcPts val="0"/>
              </a:spcBef>
              <a:spcAft>
                <a:spcPts val="0"/>
              </a:spcAft>
              <a:buNone/>
            </a:pPr>
            <a:r>
              <a:rPr lang="id"/>
              <a:t>Tim Usaha De Kemaskeun</a:t>
            </a:r>
            <a:endParaRPr/>
          </a:p>
          <a:p>
            <a:pPr indent="0" lvl="0" marL="0" rtl="0" algn="l">
              <a:spcBef>
                <a:spcPts val="0"/>
              </a:spcBef>
              <a:spcAft>
                <a:spcPts val="0"/>
              </a:spcAft>
              <a:buNone/>
            </a:pPr>
            <a:r>
              <a:t/>
            </a:r>
            <a:endParaRPr/>
          </a:p>
          <a:p>
            <a:pPr indent="0" lvl="0" marL="0" rtl="0" algn="l">
              <a:lnSpc>
                <a:spcPct val="115000"/>
              </a:lnSpc>
              <a:spcBef>
                <a:spcPts val="1200"/>
              </a:spcBef>
              <a:spcAft>
                <a:spcPts val="0"/>
              </a:spcAft>
              <a:buClr>
                <a:schemeClr val="dk2"/>
              </a:buClr>
              <a:buSzPts val="1100"/>
              <a:buFont typeface="Arial"/>
              <a:buNone/>
            </a:pPr>
            <a:r>
              <a:rPr lang="id" sz="1200"/>
              <a:t>Muhamad Riza Padlefi   	09031281924052 (Ketua)</a:t>
            </a:r>
            <a:endParaRPr sz="1200"/>
          </a:p>
          <a:p>
            <a:pPr indent="0" lvl="0" marL="0" rtl="0" algn="l">
              <a:lnSpc>
                <a:spcPct val="115000"/>
              </a:lnSpc>
              <a:spcBef>
                <a:spcPts val="1200"/>
              </a:spcBef>
              <a:spcAft>
                <a:spcPts val="0"/>
              </a:spcAft>
              <a:buClr>
                <a:schemeClr val="dk2"/>
              </a:buClr>
              <a:buSzPts val="1100"/>
              <a:buFont typeface="Arial"/>
              <a:buNone/>
            </a:pPr>
            <a:r>
              <a:rPr lang="id" sz="1200"/>
              <a:t>Hidayatullah              		09031281924049 (Anggota)</a:t>
            </a:r>
            <a:endParaRPr sz="1200"/>
          </a:p>
          <a:p>
            <a:pPr indent="0" lvl="0" marL="0" rtl="0" algn="l">
              <a:lnSpc>
                <a:spcPct val="115000"/>
              </a:lnSpc>
              <a:spcBef>
                <a:spcPts val="1200"/>
              </a:spcBef>
              <a:spcAft>
                <a:spcPts val="0"/>
              </a:spcAft>
              <a:buClr>
                <a:schemeClr val="dk2"/>
              </a:buClr>
              <a:buSzPts val="1100"/>
              <a:buFont typeface="Arial"/>
              <a:buNone/>
            </a:pPr>
            <a:r>
              <a:rPr lang="id" sz="1200"/>
              <a:t>Julio Andarestu 	     	09031381924085 (Anggota)</a:t>
            </a:r>
            <a:endParaRPr sz="1200"/>
          </a:p>
          <a:p>
            <a:pPr indent="0" lvl="0" marL="0" rtl="0" algn="l">
              <a:lnSpc>
                <a:spcPct val="115000"/>
              </a:lnSpc>
              <a:spcBef>
                <a:spcPts val="1200"/>
              </a:spcBef>
              <a:spcAft>
                <a:spcPts val="0"/>
              </a:spcAft>
              <a:buClr>
                <a:schemeClr val="dk2"/>
              </a:buClr>
              <a:buSzPts val="1100"/>
              <a:buFont typeface="Arial"/>
              <a:buNone/>
            </a:pPr>
            <a:r>
              <a:rPr lang="id" sz="1200"/>
              <a:t>M. Maulana Alfiqih Arma  	09031281924073 (Anggota)</a:t>
            </a:r>
            <a:endParaRPr sz="1200"/>
          </a:p>
          <a:p>
            <a:pPr indent="0" lvl="0" marL="0" rtl="0" algn="l">
              <a:lnSpc>
                <a:spcPct val="115000"/>
              </a:lnSpc>
              <a:spcBef>
                <a:spcPts val="1200"/>
              </a:spcBef>
              <a:spcAft>
                <a:spcPts val="1200"/>
              </a:spcAft>
              <a:buClr>
                <a:schemeClr val="dk2"/>
              </a:buClr>
              <a:buSzPts val="1100"/>
              <a:buFont typeface="Arial"/>
              <a:buNone/>
            </a:pPr>
            <a:r>
              <a:rPr lang="id" sz="1200"/>
              <a:t>Muhammad Ridwan  	09031281924037 (Anggota)</a:t>
            </a:r>
            <a:endParaRPr/>
          </a:p>
        </p:txBody>
      </p:sp>
      <p:pic>
        <p:nvPicPr>
          <p:cNvPr id="74" name="Google Shape;74;p13"/>
          <p:cNvPicPr preferRelativeResize="0"/>
          <p:nvPr/>
        </p:nvPicPr>
        <p:blipFill>
          <a:blip r:embed="rId3">
            <a:alphaModFix/>
          </a:blip>
          <a:stretch>
            <a:fillRect/>
          </a:stretch>
        </p:blipFill>
        <p:spPr>
          <a:xfrm>
            <a:off x="304800" y="242775"/>
            <a:ext cx="2085468" cy="2084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22"/>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Poin unik dari De Kemaskeun</a:t>
            </a:r>
            <a:endParaRPr/>
          </a:p>
        </p:txBody>
      </p:sp>
      <p:sp>
        <p:nvSpPr>
          <p:cNvPr id="130" name="Google Shape;130;p22"/>
          <p:cNvSpPr txBox="1"/>
          <p:nvPr>
            <p:ph idx="1" type="body"/>
          </p:nvPr>
        </p:nvSpPr>
        <p:spPr>
          <a:xfrm>
            <a:off x="2410100" y="1414225"/>
            <a:ext cx="6321600" cy="31839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id"/>
              <a:t>Mengutamakan penggunaan bahan kertas sebagai pengganti kemasan berbahan plastik</a:t>
            </a:r>
            <a:endParaRPr/>
          </a:p>
          <a:p>
            <a:pPr indent="-342900" lvl="0" marL="457200" rtl="0" algn="l">
              <a:spcBef>
                <a:spcPts val="0"/>
              </a:spcBef>
              <a:spcAft>
                <a:spcPts val="0"/>
              </a:spcAft>
              <a:buSzPts val="1800"/>
              <a:buChar char="●"/>
            </a:pPr>
            <a:r>
              <a:rPr lang="id"/>
              <a:t>Memiliki E-Catalogue untuk memasarkan bentuk desain, memudahkan pelanggan memilih produk</a:t>
            </a:r>
            <a:endParaRPr/>
          </a:p>
          <a:p>
            <a:pPr indent="-342900" lvl="0" marL="457200" rtl="0" algn="l">
              <a:spcBef>
                <a:spcPts val="0"/>
              </a:spcBef>
              <a:spcAft>
                <a:spcPts val="0"/>
              </a:spcAft>
              <a:buSzPts val="1800"/>
              <a:buChar char="●"/>
            </a:pPr>
            <a:r>
              <a:rPr lang="id"/>
              <a:t>Menyediakan jasa desain kemasan secara kustom</a:t>
            </a:r>
            <a:endParaRPr/>
          </a:p>
          <a:p>
            <a:pPr indent="-342900" lvl="0" marL="457200" rtl="0" algn="l">
              <a:spcBef>
                <a:spcPts val="0"/>
              </a:spcBef>
              <a:spcAft>
                <a:spcPts val="0"/>
              </a:spcAft>
              <a:buSzPts val="1800"/>
              <a:buChar char="●"/>
            </a:pPr>
            <a:r>
              <a:rPr lang="id"/>
              <a:t>Menyediakan jasa full service (desain, cetak, antar)</a:t>
            </a:r>
            <a:endParaRPr/>
          </a:p>
          <a:p>
            <a:pPr indent="-342900" lvl="0" marL="457200" rtl="0" algn="l">
              <a:spcBef>
                <a:spcPts val="0"/>
              </a:spcBef>
              <a:spcAft>
                <a:spcPts val="0"/>
              </a:spcAft>
              <a:buSzPts val="1800"/>
              <a:buChar char="●"/>
            </a:pPr>
            <a:r>
              <a:rPr lang="id"/>
              <a:t>Pelanggan diberikan kesempatan revisi desain sefleksibel mungkin, sesuai dengan paket yang ditentukan</a:t>
            </a:r>
            <a:endParaRPr/>
          </a:p>
          <a:p>
            <a:pPr indent="-342900" lvl="0" marL="457200" rtl="0" algn="l">
              <a:spcBef>
                <a:spcPts val="0"/>
              </a:spcBef>
              <a:spcAft>
                <a:spcPts val="0"/>
              </a:spcAft>
              <a:buSzPts val="1800"/>
              <a:buChar char="●"/>
            </a:pPr>
            <a:r>
              <a:rPr lang="id"/>
              <a:t>Pelanggan diberikan pilihan varian desain untuk satu pekerjaan desain, sesuai dengan paket yang ditentukan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4" name="Shape 134"/>
        <p:cNvGrpSpPr/>
        <p:nvPr/>
      </p:nvGrpSpPr>
      <p:grpSpPr>
        <a:xfrm>
          <a:off x="0" y="0"/>
          <a:ext cx="0" cy="0"/>
          <a:chOff x="0" y="0"/>
          <a:chExt cx="0" cy="0"/>
        </a:xfrm>
      </p:grpSpPr>
      <p:sp>
        <p:nvSpPr>
          <p:cNvPr id="135" name="Google Shape;135;p23"/>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Kompetitor</a:t>
            </a:r>
            <a:endParaRPr/>
          </a:p>
        </p:txBody>
      </p:sp>
      <p:sp>
        <p:nvSpPr>
          <p:cNvPr id="136" name="Google Shape;136;p23"/>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id"/>
              <a:t>Kompetitor De Kemaskeun tentunya adalah perusahaan - perusahaan yang bergerak di bidang percetakan di daerah palembang yang dimana mereka juga menerima jasa cetak kemasan sekaligus mendesain kemasannya. Selain itu mereka sudah memiliki nama di kalangan masyarakat seperti FL18, StudioKreasiIndo, XPrint, dan lain sebagainya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0" name="Shape 140"/>
        <p:cNvGrpSpPr/>
        <p:nvPr/>
      </p:nvGrpSpPr>
      <p:grpSpPr>
        <a:xfrm>
          <a:off x="0" y="0"/>
          <a:ext cx="0" cy="0"/>
          <a:chOff x="0" y="0"/>
          <a:chExt cx="0" cy="0"/>
        </a:xfrm>
      </p:grpSpPr>
      <p:sp>
        <p:nvSpPr>
          <p:cNvPr id="141" name="Google Shape;141;p24"/>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Rencana Pemasaran</a:t>
            </a:r>
            <a:endParaRPr/>
          </a:p>
        </p:txBody>
      </p:sp>
      <p:sp>
        <p:nvSpPr>
          <p:cNvPr id="142" name="Google Shape;142;p24"/>
          <p:cNvSpPr txBox="1"/>
          <p:nvPr>
            <p:ph idx="1" type="body"/>
          </p:nvPr>
        </p:nvSpPr>
        <p:spPr>
          <a:xfrm>
            <a:off x="2410100" y="1491700"/>
            <a:ext cx="6321600" cy="31065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id"/>
              <a:t>Pemasaran akan dilakukan secara online lewat media sosial Whatsapp dan Instagram sebagai tempat penyebaran informasi dan sebuah web E-Catalogue untuk memasarkan desain produk yang sudah kami buat.</a:t>
            </a:r>
            <a:br>
              <a:rPr lang="id"/>
            </a:br>
            <a:endParaRPr/>
          </a:p>
          <a:p>
            <a:pPr indent="0" lvl="0" marL="0" rtl="0" algn="l">
              <a:spcBef>
                <a:spcPts val="1200"/>
              </a:spcBef>
              <a:spcAft>
                <a:spcPts val="1200"/>
              </a:spcAft>
              <a:buNone/>
            </a:pPr>
            <a:r>
              <a:rPr lang="id"/>
              <a:t>Instagram </a:t>
            </a:r>
            <a:br>
              <a:rPr lang="id"/>
            </a:br>
            <a:r>
              <a:rPr lang="id" u="sng">
                <a:solidFill>
                  <a:schemeClr val="hlink"/>
                </a:solidFill>
                <a:hlinkClick r:id="rId4"/>
              </a:rPr>
              <a:t>https://www.instagram.com/de_kemaskeun/</a:t>
            </a:r>
            <a:br>
              <a:rPr lang="id"/>
            </a:br>
            <a:br>
              <a:rPr lang="id"/>
            </a:br>
            <a:r>
              <a:rPr lang="id"/>
              <a:t>E-Catalogue sudah bisa diakses lewat </a:t>
            </a:r>
            <a:r>
              <a:rPr lang="id" u="sng">
                <a:solidFill>
                  <a:schemeClr val="hlink"/>
                </a:solidFill>
                <a:hlinkClick r:id="rId5"/>
              </a:rPr>
              <a:t>http://dekemaskeun.sigokil.net/</a:t>
            </a:r>
            <a:r>
              <a:rPr lang="id"/>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6" name="Shape 146"/>
        <p:cNvGrpSpPr/>
        <p:nvPr/>
      </p:nvGrpSpPr>
      <p:grpSpPr>
        <a:xfrm>
          <a:off x="0" y="0"/>
          <a:ext cx="0" cy="0"/>
          <a:chOff x="0" y="0"/>
          <a:chExt cx="0" cy="0"/>
        </a:xfrm>
      </p:grpSpPr>
      <p:sp>
        <p:nvSpPr>
          <p:cNvPr id="147" name="Google Shape;147;p25"/>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Tim De Kemaskeun</a:t>
            </a:r>
            <a:endParaRPr/>
          </a:p>
        </p:txBody>
      </p:sp>
      <p:pic>
        <p:nvPicPr>
          <p:cNvPr id="148" name="Google Shape;148;p25"/>
          <p:cNvPicPr preferRelativeResize="0"/>
          <p:nvPr/>
        </p:nvPicPr>
        <p:blipFill rotWithShape="1">
          <a:blip r:embed="rId4">
            <a:alphaModFix/>
          </a:blip>
          <a:srcRect b="4845" l="18873" r="45803" t="19676"/>
          <a:stretch/>
        </p:blipFill>
        <p:spPr>
          <a:xfrm>
            <a:off x="2127563" y="1346400"/>
            <a:ext cx="1414200" cy="2266650"/>
          </a:xfrm>
          <a:prstGeom prst="rect">
            <a:avLst/>
          </a:prstGeom>
          <a:noFill/>
          <a:ln>
            <a:noFill/>
          </a:ln>
        </p:spPr>
      </p:pic>
      <p:pic>
        <p:nvPicPr>
          <p:cNvPr id="149" name="Google Shape;149;p25"/>
          <p:cNvPicPr preferRelativeResize="0"/>
          <p:nvPr/>
        </p:nvPicPr>
        <p:blipFill rotWithShape="1">
          <a:blip r:embed="rId5">
            <a:alphaModFix/>
          </a:blip>
          <a:srcRect b="30797" l="38977" r="36926" t="38566"/>
          <a:stretch/>
        </p:blipFill>
        <p:spPr>
          <a:xfrm>
            <a:off x="356275" y="1346400"/>
            <a:ext cx="1365800" cy="2271427"/>
          </a:xfrm>
          <a:prstGeom prst="rect">
            <a:avLst/>
          </a:prstGeom>
          <a:noFill/>
          <a:ln>
            <a:noFill/>
          </a:ln>
        </p:spPr>
      </p:pic>
      <p:pic>
        <p:nvPicPr>
          <p:cNvPr id="150" name="Google Shape;150;p25"/>
          <p:cNvPicPr preferRelativeResize="0"/>
          <p:nvPr/>
        </p:nvPicPr>
        <p:blipFill rotWithShape="1">
          <a:blip r:embed="rId6">
            <a:alphaModFix/>
          </a:blip>
          <a:srcRect b="0" l="33276" r="25914" t="2903"/>
          <a:stretch/>
        </p:blipFill>
        <p:spPr>
          <a:xfrm>
            <a:off x="5827213" y="1346400"/>
            <a:ext cx="1270252" cy="2266648"/>
          </a:xfrm>
          <a:prstGeom prst="rect">
            <a:avLst/>
          </a:prstGeom>
          <a:noFill/>
          <a:ln>
            <a:noFill/>
          </a:ln>
        </p:spPr>
      </p:pic>
      <p:pic>
        <p:nvPicPr>
          <p:cNvPr id="151" name="Google Shape;151;p25"/>
          <p:cNvPicPr preferRelativeResize="0"/>
          <p:nvPr/>
        </p:nvPicPr>
        <p:blipFill rotWithShape="1">
          <a:blip r:embed="rId7">
            <a:alphaModFix/>
          </a:blip>
          <a:srcRect b="10076" l="57480" r="15507" t="21561"/>
          <a:stretch/>
        </p:blipFill>
        <p:spPr>
          <a:xfrm>
            <a:off x="7558163" y="1346400"/>
            <a:ext cx="1270246" cy="2271425"/>
          </a:xfrm>
          <a:prstGeom prst="rect">
            <a:avLst/>
          </a:prstGeom>
          <a:noFill/>
          <a:ln>
            <a:noFill/>
          </a:ln>
        </p:spPr>
      </p:pic>
      <p:pic>
        <p:nvPicPr>
          <p:cNvPr id="152" name="Google Shape;152;p25"/>
          <p:cNvPicPr preferRelativeResize="0"/>
          <p:nvPr/>
        </p:nvPicPr>
        <p:blipFill rotWithShape="1">
          <a:blip r:embed="rId8">
            <a:alphaModFix/>
          </a:blip>
          <a:srcRect b="11134" l="46450" r="11964" t="0"/>
          <a:stretch/>
        </p:blipFill>
        <p:spPr>
          <a:xfrm>
            <a:off x="3977378" y="1346400"/>
            <a:ext cx="1414200" cy="2266648"/>
          </a:xfrm>
          <a:prstGeom prst="rect">
            <a:avLst/>
          </a:prstGeom>
          <a:noFill/>
          <a:ln>
            <a:noFill/>
          </a:ln>
        </p:spPr>
      </p:pic>
      <p:sp>
        <p:nvSpPr>
          <p:cNvPr id="153" name="Google Shape;153;p25"/>
          <p:cNvSpPr txBox="1"/>
          <p:nvPr/>
        </p:nvSpPr>
        <p:spPr>
          <a:xfrm>
            <a:off x="308825" y="3709900"/>
            <a:ext cx="14607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d" sz="1200">
                <a:latin typeface="Lato"/>
                <a:ea typeface="Lato"/>
                <a:cs typeface="Lato"/>
                <a:sym typeface="Lato"/>
              </a:rPr>
              <a:t>M Riza Padlefi</a:t>
            </a:r>
            <a:br>
              <a:rPr lang="id" sz="1200">
                <a:latin typeface="Lato"/>
                <a:ea typeface="Lato"/>
                <a:cs typeface="Lato"/>
                <a:sym typeface="Lato"/>
              </a:rPr>
            </a:br>
            <a:r>
              <a:rPr lang="id" sz="1200">
                <a:latin typeface="Lato"/>
                <a:ea typeface="Lato"/>
                <a:cs typeface="Lato"/>
                <a:sym typeface="Lato"/>
              </a:rPr>
              <a:t>Leader/</a:t>
            </a:r>
            <a:r>
              <a:rPr lang="id" sz="1000">
                <a:latin typeface="Lato"/>
                <a:ea typeface="Lato"/>
                <a:cs typeface="Lato"/>
                <a:sym typeface="Lato"/>
              </a:rPr>
              <a:t>Graphic Designer/ Content Creator</a:t>
            </a:r>
            <a:endParaRPr sz="1000">
              <a:latin typeface="Lato"/>
              <a:ea typeface="Lato"/>
              <a:cs typeface="Lato"/>
              <a:sym typeface="Lato"/>
            </a:endParaRPr>
          </a:p>
        </p:txBody>
      </p:sp>
      <p:sp>
        <p:nvSpPr>
          <p:cNvPr id="154" name="Google Shape;154;p25"/>
          <p:cNvSpPr txBox="1"/>
          <p:nvPr/>
        </p:nvSpPr>
        <p:spPr>
          <a:xfrm>
            <a:off x="1928825" y="3709900"/>
            <a:ext cx="1869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d" sz="1200">
                <a:latin typeface="Lato"/>
                <a:ea typeface="Lato"/>
                <a:cs typeface="Lato"/>
                <a:sym typeface="Lato"/>
              </a:rPr>
              <a:t>M Maulana Alfiqih Arma</a:t>
            </a:r>
            <a:br>
              <a:rPr lang="id" sz="1200">
                <a:latin typeface="Lato"/>
                <a:ea typeface="Lato"/>
                <a:cs typeface="Lato"/>
                <a:sym typeface="Lato"/>
              </a:rPr>
            </a:br>
            <a:r>
              <a:rPr lang="id" sz="1000">
                <a:latin typeface="Lato"/>
                <a:ea typeface="Lato"/>
                <a:cs typeface="Lato"/>
                <a:sym typeface="Lato"/>
              </a:rPr>
              <a:t>Marketing/ Web Designer</a:t>
            </a:r>
            <a:endParaRPr sz="1000">
              <a:latin typeface="Lato"/>
              <a:ea typeface="Lato"/>
              <a:cs typeface="Lato"/>
              <a:sym typeface="Lato"/>
            </a:endParaRPr>
          </a:p>
        </p:txBody>
      </p:sp>
      <p:sp>
        <p:nvSpPr>
          <p:cNvPr id="155" name="Google Shape;155;p25"/>
          <p:cNvSpPr txBox="1"/>
          <p:nvPr/>
        </p:nvSpPr>
        <p:spPr>
          <a:xfrm>
            <a:off x="3977375" y="3709900"/>
            <a:ext cx="14142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d" sz="1200">
                <a:latin typeface="Lato"/>
                <a:ea typeface="Lato"/>
                <a:cs typeface="Lato"/>
                <a:sym typeface="Lato"/>
              </a:rPr>
              <a:t>Hidayatullah</a:t>
            </a:r>
            <a:br>
              <a:rPr lang="id" sz="1200">
                <a:latin typeface="Lato"/>
                <a:ea typeface="Lato"/>
                <a:cs typeface="Lato"/>
                <a:sym typeface="Lato"/>
              </a:rPr>
            </a:br>
            <a:r>
              <a:rPr lang="id" sz="1000">
                <a:latin typeface="Lato"/>
                <a:ea typeface="Lato"/>
                <a:cs typeface="Lato"/>
                <a:sym typeface="Lato"/>
              </a:rPr>
              <a:t>Graphic Designer/ Web Developer</a:t>
            </a:r>
            <a:endParaRPr sz="1000">
              <a:latin typeface="Lato"/>
              <a:ea typeface="Lato"/>
              <a:cs typeface="Lato"/>
              <a:sym typeface="Lato"/>
            </a:endParaRPr>
          </a:p>
        </p:txBody>
      </p:sp>
      <p:sp>
        <p:nvSpPr>
          <p:cNvPr id="156" name="Google Shape;156;p25"/>
          <p:cNvSpPr txBox="1"/>
          <p:nvPr/>
        </p:nvSpPr>
        <p:spPr>
          <a:xfrm>
            <a:off x="5570850" y="3709900"/>
            <a:ext cx="17082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d" sz="1200">
                <a:solidFill>
                  <a:schemeClr val="dk2"/>
                </a:solidFill>
                <a:latin typeface="Lato"/>
                <a:ea typeface="Lato"/>
                <a:cs typeface="Lato"/>
                <a:sym typeface="Lato"/>
              </a:rPr>
              <a:t>Julio Andarestu</a:t>
            </a:r>
            <a:endParaRPr b="1" sz="1200">
              <a:solidFill>
                <a:schemeClr val="dk2"/>
              </a:solidFill>
              <a:latin typeface="Lato"/>
              <a:ea typeface="Lato"/>
              <a:cs typeface="Lato"/>
              <a:sym typeface="Lato"/>
            </a:endParaRPr>
          </a:p>
          <a:p>
            <a:pPr indent="0" lvl="0" marL="0" rtl="0" algn="ctr">
              <a:spcBef>
                <a:spcPts val="0"/>
              </a:spcBef>
              <a:spcAft>
                <a:spcPts val="0"/>
              </a:spcAft>
              <a:buNone/>
            </a:pPr>
            <a:r>
              <a:rPr lang="id" sz="1000">
                <a:solidFill>
                  <a:schemeClr val="dk2"/>
                </a:solidFill>
                <a:latin typeface="Lato"/>
                <a:ea typeface="Lato"/>
                <a:cs typeface="Lato"/>
                <a:sym typeface="Lato"/>
              </a:rPr>
              <a:t>Graphic Designer/ Customer Relation</a:t>
            </a:r>
            <a:endParaRPr/>
          </a:p>
        </p:txBody>
      </p:sp>
      <p:sp>
        <p:nvSpPr>
          <p:cNvPr id="157" name="Google Shape;157;p25"/>
          <p:cNvSpPr txBox="1"/>
          <p:nvPr/>
        </p:nvSpPr>
        <p:spPr>
          <a:xfrm>
            <a:off x="7290763" y="3709900"/>
            <a:ext cx="1708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id" sz="1200">
                <a:solidFill>
                  <a:schemeClr val="dk2"/>
                </a:solidFill>
                <a:latin typeface="Lato"/>
                <a:ea typeface="Lato"/>
                <a:cs typeface="Lato"/>
                <a:sym typeface="Lato"/>
              </a:rPr>
              <a:t>M Ridwan</a:t>
            </a:r>
            <a:endParaRPr b="1" sz="1200">
              <a:solidFill>
                <a:schemeClr val="dk2"/>
              </a:solidFill>
              <a:latin typeface="Lato"/>
              <a:ea typeface="Lato"/>
              <a:cs typeface="Lato"/>
              <a:sym typeface="Lato"/>
            </a:endParaRPr>
          </a:p>
          <a:p>
            <a:pPr indent="0" lvl="0" marL="0" rtl="0" algn="ctr">
              <a:spcBef>
                <a:spcPts val="0"/>
              </a:spcBef>
              <a:spcAft>
                <a:spcPts val="0"/>
              </a:spcAft>
              <a:buNone/>
            </a:pPr>
            <a:r>
              <a:rPr lang="id" sz="1000">
                <a:solidFill>
                  <a:schemeClr val="dk2"/>
                </a:solidFill>
                <a:latin typeface="Lato"/>
                <a:ea typeface="Lato"/>
                <a:cs typeface="Lato"/>
                <a:sym typeface="Lato"/>
              </a:rPr>
              <a:t>Administration &amp; Archiver</a:t>
            </a:r>
            <a:endParaRPr/>
          </a:p>
        </p:txBody>
      </p:sp>
      <p:pic>
        <p:nvPicPr>
          <p:cNvPr id="158" name="Google Shape;158;p25"/>
          <p:cNvPicPr preferRelativeResize="0"/>
          <p:nvPr/>
        </p:nvPicPr>
        <p:blipFill>
          <a:blip r:embed="rId9">
            <a:alphaModFix/>
          </a:blip>
          <a:stretch>
            <a:fillRect/>
          </a:stretch>
        </p:blipFill>
        <p:spPr>
          <a:xfrm>
            <a:off x="5768075" y="1346400"/>
            <a:ext cx="1365798" cy="227142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2" name="Shape 162"/>
        <p:cNvGrpSpPr/>
        <p:nvPr/>
      </p:nvGrpSpPr>
      <p:grpSpPr>
        <a:xfrm>
          <a:off x="0" y="0"/>
          <a:ext cx="0" cy="0"/>
          <a:chOff x="0" y="0"/>
          <a:chExt cx="0" cy="0"/>
        </a:xfrm>
      </p:grpSpPr>
      <p:sp>
        <p:nvSpPr>
          <p:cNvPr id="163" name="Google Shape;163;p26"/>
          <p:cNvSpPr txBox="1"/>
          <p:nvPr>
            <p:ph type="title"/>
          </p:nvPr>
        </p:nvSpPr>
        <p:spPr>
          <a:xfrm>
            <a:off x="2356175" y="58270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Pencapaian Bisnis</a:t>
            </a:r>
            <a:endParaRPr/>
          </a:p>
        </p:txBody>
      </p:sp>
      <p:sp>
        <p:nvSpPr>
          <p:cNvPr id="164" name="Google Shape;164;p26"/>
          <p:cNvSpPr txBox="1"/>
          <p:nvPr>
            <p:ph idx="1" type="body"/>
          </p:nvPr>
        </p:nvSpPr>
        <p:spPr>
          <a:xfrm>
            <a:off x="2356187" y="1326126"/>
            <a:ext cx="6321600" cy="3002400"/>
          </a:xfrm>
          <a:prstGeom prst="rect">
            <a:avLst/>
          </a:prstGeom>
        </p:spPr>
        <p:txBody>
          <a:bodyPr anchorCtr="0" anchor="t" bIns="91425" lIns="91425" spcFirstLastPara="1" rIns="91425" wrap="square" tIns="91425">
            <a:normAutofit fontScale="77500" lnSpcReduction="20000"/>
          </a:bodyPr>
          <a:lstStyle/>
          <a:p>
            <a:pPr indent="0" lvl="0" marL="0" rtl="0" algn="just">
              <a:spcBef>
                <a:spcPts val="0"/>
              </a:spcBef>
              <a:spcAft>
                <a:spcPts val="0"/>
              </a:spcAft>
              <a:buClr>
                <a:schemeClr val="dk2"/>
              </a:buClr>
              <a:buSzPct val="61111"/>
              <a:buFont typeface="Arial"/>
              <a:buNone/>
            </a:pPr>
            <a:r>
              <a:rPr lang="id"/>
              <a:t>Selama dua bulan terakhir kami telah mengadakan pre order dua produk paper bag untuk dijual. Salah satu produk yang kami desain berkolaborasi dengan SI FEST 2021 yang mana kami menitipkan kemasan paper bag SI FEST di bazaar SI FEST yang diadakan pada tanggal 23 dan 24 Oktober 2021. Pada saat sesi pre order paper bag SI FEST Kami mendapat pesanan berjumlah 5 produk paper bag SI FEST.  Kami juga telah mendesain beberapa kemasan dan telah mencetak dua kemasan yang berjumlah 50 kemasan paper bag serta bekerja sama dengan pihak ketiga yaitu percetakan Syifa atau Cahaya Galeri.</a:t>
            </a:r>
            <a:endParaRPr/>
          </a:p>
          <a:p>
            <a:pPr indent="0" lvl="0" marL="0" rtl="0" algn="just">
              <a:spcBef>
                <a:spcPts val="1200"/>
              </a:spcBef>
              <a:spcAft>
                <a:spcPts val="0"/>
              </a:spcAft>
              <a:buClr>
                <a:schemeClr val="dk2"/>
              </a:buClr>
              <a:buSzPct val="61111"/>
              <a:buFont typeface="Arial"/>
              <a:buNone/>
            </a:pPr>
            <a:r>
              <a:rPr lang="id"/>
              <a:t>Kami telah membuat media promosi untuk usaha kami di instagram @de_kemaskeun dengan jumlah post 5 untuk di feed dan juga membuat web catalogue link web : dekemaskeun.sigokil.net.</a:t>
            </a:r>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8" name="Shape 168"/>
        <p:cNvGrpSpPr/>
        <p:nvPr/>
      </p:nvGrpSpPr>
      <p:grpSpPr>
        <a:xfrm>
          <a:off x="0" y="0"/>
          <a:ext cx="0" cy="0"/>
          <a:chOff x="0" y="0"/>
          <a:chExt cx="0" cy="0"/>
        </a:xfrm>
      </p:grpSpPr>
      <p:sp>
        <p:nvSpPr>
          <p:cNvPr id="169" name="Google Shape;169;p27"/>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Mitra Bisnis</a:t>
            </a:r>
            <a:endParaRPr/>
          </a:p>
        </p:txBody>
      </p:sp>
      <p:sp>
        <p:nvSpPr>
          <p:cNvPr id="170" name="Google Shape;170;p27"/>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2"/>
              </a:buClr>
              <a:buSzPts val="1100"/>
              <a:buFont typeface="Arial"/>
              <a:buNone/>
            </a:pPr>
            <a:r>
              <a:rPr lang="id"/>
              <a:t>Kami telah menjalin kerja sama dengan beberapa pihak</a:t>
            </a:r>
            <a:endParaRPr/>
          </a:p>
          <a:p>
            <a:pPr indent="-342900" lvl="0" marL="457200" rtl="0" algn="l">
              <a:spcBef>
                <a:spcPts val="1200"/>
              </a:spcBef>
              <a:spcAft>
                <a:spcPts val="0"/>
              </a:spcAft>
              <a:buSzPts val="1800"/>
              <a:buAutoNum type="arabicPeriod"/>
            </a:pPr>
            <a:r>
              <a:rPr lang="id"/>
              <a:t>Percetakan Syifa / Cahaya Gallery</a:t>
            </a:r>
            <a:endParaRPr/>
          </a:p>
          <a:p>
            <a:pPr indent="-342900" lvl="0" marL="457200" rtl="0" algn="l">
              <a:spcBef>
                <a:spcPts val="0"/>
              </a:spcBef>
              <a:spcAft>
                <a:spcPts val="0"/>
              </a:spcAft>
              <a:buSzPts val="1800"/>
              <a:buAutoNum type="arabicPeriod"/>
            </a:pPr>
            <a:r>
              <a:rPr lang="id"/>
              <a:t>Media Partner SI Fest Himsi Unsri 2021</a:t>
            </a:r>
            <a:endParaRPr/>
          </a:p>
          <a:p>
            <a:pPr indent="-342900" lvl="0" marL="457200" rtl="0" algn="l">
              <a:spcBef>
                <a:spcPts val="0"/>
              </a:spcBef>
              <a:spcAft>
                <a:spcPts val="0"/>
              </a:spcAft>
              <a:buSzPts val="1800"/>
              <a:buAutoNum type="arabicPeriod"/>
            </a:pPr>
            <a:r>
              <a:rPr lang="id"/>
              <a:t>Jasa Pengiriman Barang (JNE/JNT)</a:t>
            </a:r>
            <a:endParaRPr/>
          </a:p>
          <a:p>
            <a:pPr indent="-342900" lvl="0" marL="457200" rtl="0" algn="l">
              <a:spcBef>
                <a:spcPts val="0"/>
              </a:spcBef>
              <a:spcAft>
                <a:spcPts val="0"/>
              </a:spcAft>
              <a:buSzPts val="1800"/>
              <a:buAutoNum type="arabicPeriod"/>
            </a:pPr>
            <a:r>
              <a:rPr lang="id"/>
              <a:t>Instagram</a:t>
            </a:r>
            <a:endParaRPr/>
          </a:p>
          <a:p>
            <a:pPr indent="-342900" lvl="0" marL="457200" rtl="0" algn="l">
              <a:spcBef>
                <a:spcPts val="0"/>
              </a:spcBef>
              <a:spcAft>
                <a:spcPts val="0"/>
              </a:spcAft>
              <a:buSzPts val="1800"/>
              <a:buAutoNum type="arabicPeriod"/>
            </a:pPr>
            <a:r>
              <a:rPr lang="id"/>
              <a:t>Whatsapp</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4" name="Shape 174"/>
        <p:cNvGrpSpPr/>
        <p:nvPr/>
      </p:nvGrpSpPr>
      <p:grpSpPr>
        <a:xfrm>
          <a:off x="0" y="0"/>
          <a:ext cx="0" cy="0"/>
          <a:chOff x="0" y="0"/>
          <a:chExt cx="0" cy="0"/>
        </a:xfrm>
      </p:grpSpPr>
      <p:sp>
        <p:nvSpPr>
          <p:cNvPr id="175" name="Google Shape;175;p28"/>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Poster</a:t>
            </a:r>
            <a:r>
              <a:rPr lang="id"/>
              <a:t> </a:t>
            </a:r>
            <a:endParaRPr/>
          </a:p>
        </p:txBody>
      </p:sp>
      <p:pic>
        <p:nvPicPr>
          <p:cNvPr id="176" name="Google Shape;176;p28"/>
          <p:cNvPicPr preferRelativeResize="0"/>
          <p:nvPr/>
        </p:nvPicPr>
        <p:blipFill>
          <a:blip r:embed="rId4">
            <a:alphaModFix/>
          </a:blip>
          <a:stretch>
            <a:fillRect/>
          </a:stretch>
        </p:blipFill>
        <p:spPr>
          <a:xfrm>
            <a:off x="3913475" y="441488"/>
            <a:ext cx="3012325" cy="42605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0" name="Shape 180"/>
        <p:cNvGrpSpPr/>
        <p:nvPr/>
      </p:nvGrpSpPr>
      <p:grpSpPr>
        <a:xfrm>
          <a:off x="0" y="0"/>
          <a:ext cx="0" cy="0"/>
          <a:chOff x="0" y="0"/>
          <a:chExt cx="0" cy="0"/>
        </a:xfrm>
      </p:grpSpPr>
      <p:sp>
        <p:nvSpPr>
          <p:cNvPr id="181" name="Google Shape;181;p29"/>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Video Kegiatan</a:t>
            </a:r>
            <a:r>
              <a:rPr lang="id"/>
              <a:t> </a:t>
            </a:r>
            <a:endParaRPr/>
          </a:p>
        </p:txBody>
      </p:sp>
      <p:pic>
        <p:nvPicPr>
          <p:cNvPr id="182" name="Google Shape;182;p29" title="Video Kegiatan De Kemaskeun">
            <a:hlinkClick r:id="rId4"/>
          </p:cNvPr>
          <p:cNvPicPr preferRelativeResize="0"/>
          <p:nvPr/>
        </p:nvPicPr>
        <p:blipFill>
          <a:blip r:embed="rId5">
            <a:alphaModFix/>
          </a:blip>
          <a:stretch>
            <a:fillRect/>
          </a:stretch>
        </p:blipFill>
        <p:spPr>
          <a:xfrm>
            <a:off x="3018175" y="1135150"/>
            <a:ext cx="4925624"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6" name="Shape 186"/>
        <p:cNvGrpSpPr/>
        <p:nvPr/>
      </p:nvGrpSpPr>
      <p:grpSpPr>
        <a:xfrm>
          <a:off x="0" y="0"/>
          <a:ext cx="0" cy="0"/>
          <a:chOff x="0" y="0"/>
          <a:chExt cx="0" cy="0"/>
        </a:xfrm>
      </p:grpSpPr>
      <p:sp>
        <p:nvSpPr>
          <p:cNvPr id="187" name="Google Shape;187;p30"/>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Foto</a:t>
            </a:r>
            <a:r>
              <a:rPr lang="id"/>
              <a:t> Kegiatan </a:t>
            </a:r>
            <a:endParaRPr/>
          </a:p>
        </p:txBody>
      </p:sp>
      <p:sp>
        <p:nvSpPr>
          <p:cNvPr id="188" name="Google Shape;188;p30"/>
          <p:cNvSpPr txBox="1"/>
          <p:nvPr/>
        </p:nvSpPr>
        <p:spPr>
          <a:xfrm>
            <a:off x="2541750" y="1068900"/>
            <a:ext cx="30000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d" sz="1800">
                <a:solidFill>
                  <a:schemeClr val="dk2"/>
                </a:solidFill>
                <a:latin typeface="Lato"/>
                <a:ea typeface="Lato"/>
                <a:cs typeface="Lato"/>
                <a:sym typeface="Lato"/>
              </a:rPr>
              <a:t>Pembuatan Logo</a:t>
            </a:r>
            <a:endParaRPr/>
          </a:p>
        </p:txBody>
      </p:sp>
      <p:pic>
        <p:nvPicPr>
          <p:cNvPr id="189" name="Google Shape;189;p30"/>
          <p:cNvPicPr preferRelativeResize="0"/>
          <p:nvPr/>
        </p:nvPicPr>
        <p:blipFill>
          <a:blip r:embed="rId4">
            <a:alphaModFix/>
          </a:blip>
          <a:stretch>
            <a:fillRect/>
          </a:stretch>
        </p:blipFill>
        <p:spPr>
          <a:xfrm>
            <a:off x="2656675" y="1470600"/>
            <a:ext cx="2247850" cy="1264415"/>
          </a:xfrm>
          <a:prstGeom prst="rect">
            <a:avLst/>
          </a:prstGeom>
          <a:noFill/>
          <a:ln>
            <a:noFill/>
          </a:ln>
          <a:effectLst>
            <a:outerShdw blurRad="57150" rotWithShape="0" algn="bl" dir="7440000" dist="19050">
              <a:srgbClr val="000000">
                <a:alpha val="80000"/>
              </a:srgbClr>
            </a:outerShdw>
          </a:effectLst>
        </p:spPr>
      </p:pic>
      <p:pic>
        <p:nvPicPr>
          <p:cNvPr id="190" name="Google Shape;190;p30"/>
          <p:cNvPicPr preferRelativeResize="0"/>
          <p:nvPr/>
        </p:nvPicPr>
        <p:blipFill>
          <a:blip r:embed="rId5">
            <a:alphaModFix/>
          </a:blip>
          <a:stretch>
            <a:fillRect/>
          </a:stretch>
        </p:blipFill>
        <p:spPr>
          <a:xfrm>
            <a:off x="5040975" y="1470605"/>
            <a:ext cx="2247850" cy="1264406"/>
          </a:xfrm>
          <a:prstGeom prst="rect">
            <a:avLst/>
          </a:prstGeom>
          <a:noFill/>
          <a:ln>
            <a:noFill/>
          </a:ln>
          <a:effectLst>
            <a:outerShdw blurRad="57150" rotWithShape="0" algn="bl" dir="7440000" dist="19050">
              <a:srgbClr val="000000">
                <a:alpha val="80000"/>
              </a:srgbClr>
            </a:outerShdw>
          </a:effectLst>
        </p:spPr>
      </p:pic>
      <p:sp>
        <p:nvSpPr>
          <p:cNvPr id="191" name="Google Shape;191;p30"/>
          <p:cNvSpPr txBox="1"/>
          <p:nvPr/>
        </p:nvSpPr>
        <p:spPr>
          <a:xfrm>
            <a:off x="2541750" y="2810850"/>
            <a:ext cx="41808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d" sz="1800">
                <a:solidFill>
                  <a:schemeClr val="dk2"/>
                </a:solidFill>
                <a:latin typeface="Lato"/>
                <a:ea typeface="Lato"/>
                <a:cs typeface="Lato"/>
                <a:sym typeface="Lato"/>
              </a:rPr>
              <a:t>Pembuatan Desain Kemasan</a:t>
            </a:r>
            <a:endParaRPr/>
          </a:p>
        </p:txBody>
      </p:sp>
      <p:pic>
        <p:nvPicPr>
          <p:cNvPr id="192" name="Google Shape;192;p30"/>
          <p:cNvPicPr preferRelativeResize="0"/>
          <p:nvPr/>
        </p:nvPicPr>
        <p:blipFill>
          <a:blip r:embed="rId6">
            <a:alphaModFix/>
          </a:blip>
          <a:stretch>
            <a:fillRect/>
          </a:stretch>
        </p:blipFill>
        <p:spPr>
          <a:xfrm>
            <a:off x="5040975" y="3227538"/>
            <a:ext cx="2247850" cy="1264410"/>
          </a:xfrm>
          <a:prstGeom prst="rect">
            <a:avLst/>
          </a:prstGeom>
          <a:noFill/>
          <a:ln>
            <a:noFill/>
          </a:ln>
          <a:effectLst>
            <a:outerShdw blurRad="57150" rotWithShape="0" algn="bl" dir="7440000" dist="19050">
              <a:srgbClr val="000000">
                <a:alpha val="80000"/>
              </a:srgbClr>
            </a:outerShdw>
          </a:effectLst>
        </p:spPr>
      </p:pic>
      <p:pic>
        <p:nvPicPr>
          <p:cNvPr id="193" name="Google Shape;193;p30"/>
          <p:cNvPicPr preferRelativeResize="0"/>
          <p:nvPr/>
        </p:nvPicPr>
        <p:blipFill>
          <a:blip r:embed="rId7">
            <a:alphaModFix/>
          </a:blip>
          <a:stretch>
            <a:fillRect/>
          </a:stretch>
        </p:blipFill>
        <p:spPr>
          <a:xfrm>
            <a:off x="2656675" y="3230137"/>
            <a:ext cx="2247849" cy="1259219"/>
          </a:xfrm>
          <a:prstGeom prst="rect">
            <a:avLst/>
          </a:prstGeom>
          <a:noFill/>
          <a:ln>
            <a:noFill/>
          </a:ln>
          <a:effectLst>
            <a:outerShdw blurRad="57150" rotWithShape="0" algn="bl" dir="7440000" dist="19050">
              <a:srgbClr val="000000">
                <a:alpha val="80000"/>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7" name="Shape 197"/>
        <p:cNvGrpSpPr/>
        <p:nvPr/>
      </p:nvGrpSpPr>
      <p:grpSpPr>
        <a:xfrm>
          <a:off x="0" y="0"/>
          <a:ext cx="0" cy="0"/>
          <a:chOff x="0" y="0"/>
          <a:chExt cx="0" cy="0"/>
        </a:xfrm>
      </p:grpSpPr>
      <p:sp>
        <p:nvSpPr>
          <p:cNvPr id="198" name="Google Shape;198;p31"/>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Foto Kegiatan </a:t>
            </a:r>
            <a:endParaRPr/>
          </a:p>
        </p:txBody>
      </p:sp>
      <p:sp>
        <p:nvSpPr>
          <p:cNvPr id="199" name="Google Shape;199;p31"/>
          <p:cNvSpPr txBox="1"/>
          <p:nvPr/>
        </p:nvSpPr>
        <p:spPr>
          <a:xfrm>
            <a:off x="2541750" y="1068900"/>
            <a:ext cx="47472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d" sz="1800">
                <a:solidFill>
                  <a:schemeClr val="dk2"/>
                </a:solidFill>
                <a:latin typeface="Lato"/>
                <a:ea typeface="Lato"/>
                <a:cs typeface="Lato"/>
                <a:sym typeface="Lato"/>
              </a:rPr>
              <a:t>Pembuatan Instagram De Kemaskeun</a:t>
            </a:r>
            <a:endParaRPr/>
          </a:p>
        </p:txBody>
      </p:sp>
      <p:pic>
        <p:nvPicPr>
          <p:cNvPr id="200" name="Google Shape;200;p31"/>
          <p:cNvPicPr preferRelativeResize="0"/>
          <p:nvPr/>
        </p:nvPicPr>
        <p:blipFill>
          <a:blip r:embed="rId4">
            <a:alphaModFix/>
          </a:blip>
          <a:stretch>
            <a:fillRect/>
          </a:stretch>
        </p:blipFill>
        <p:spPr>
          <a:xfrm>
            <a:off x="2652625" y="2263513"/>
            <a:ext cx="2247850" cy="1268162"/>
          </a:xfrm>
          <a:prstGeom prst="rect">
            <a:avLst/>
          </a:prstGeom>
          <a:noFill/>
          <a:ln>
            <a:noFill/>
          </a:ln>
          <a:effectLst>
            <a:outerShdw blurRad="57150" rotWithShape="0" algn="bl" dir="7440000" dist="19050">
              <a:srgbClr val="000000">
                <a:alpha val="80000"/>
              </a:srgbClr>
            </a:outerShdw>
          </a:effectLst>
        </p:spPr>
      </p:pic>
      <p:pic>
        <p:nvPicPr>
          <p:cNvPr id="201" name="Google Shape;201;p31"/>
          <p:cNvPicPr preferRelativeResize="0"/>
          <p:nvPr/>
        </p:nvPicPr>
        <p:blipFill>
          <a:blip r:embed="rId5">
            <a:alphaModFix/>
          </a:blip>
          <a:stretch>
            <a:fillRect/>
          </a:stretch>
        </p:blipFill>
        <p:spPr>
          <a:xfrm>
            <a:off x="5100950" y="1584500"/>
            <a:ext cx="1346650" cy="2914050"/>
          </a:xfrm>
          <a:prstGeom prst="rect">
            <a:avLst/>
          </a:prstGeom>
          <a:noFill/>
          <a:ln>
            <a:noFill/>
          </a:ln>
          <a:effectLst>
            <a:outerShdw blurRad="57150" rotWithShape="0" algn="bl" dir="7440000" dist="19050">
              <a:srgbClr val="000000">
                <a:alpha val="80000"/>
              </a:srgbClr>
            </a:outerShdw>
          </a:effectLst>
        </p:spPr>
      </p:pic>
      <p:pic>
        <p:nvPicPr>
          <p:cNvPr id="202" name="Google Shape;202;p31"/>
          <p:cNvPicPr preferRelativeResize="0"/>
          <p:nvPr/>
        </p:nvPicPr>
        <p:blipFill>
          <a:blip r:embed="rId6">
            <a:alphaModFix/>
          </a:blip>
          <a:stretch>
            <a:fillRect/>
          </a:stretch>
        </p:blipFill>
        <p:spPr>
          <a:xfrm>
            <a:off x="6648075" y="1582650"/>
            <a:ext cx="1346651" cy="2917749"/>
          </a:xfrm>
          <a:prstGeom prst="rect">
            <a:avLst/>
          </a:prstGeom>
          <a:noFill/>
          <a:ln>
            <a:noFill/>
          </a:ln>
          <a:effectLst>
            <a:outerShdw blurRad="57150" rotWithShape="0" algn="bl" dir="8820000" dist="19050">
              <a:srgbClr val="000000">
                <a:alpha val="8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8" name="Shape 78"/>
        <p:cNvGrpSpPr/>
        <p:nvPr/>
      </p:nvGrpSpPr>
      <p:grpSpPr>
        <a:xfrm>
          <a:off x="0" y="0"/>
          <a:ext cx="0" cy="0"/>
          <a:chOff x="0" y="0"/>
          <a:chExt cx="0" cy="0"/>
        </a:xfrm>
      </p:grpSpPr>
      <p:sp>
        <p:nvSpPr>
          <p:cNvPr id="79" name="Google Shape;79;p14"/>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Latar Belakang Masalah</a:t>
            </a:r>
            <a:endParaRPr/>
          </a:p>
        </p:txBody>
      </p:sp>
      <p:sp>
        <p:nvSpPr>
          <p:cNvPr id="80" name="Google Shape;80;p1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just">
              <a:lnSpc>
                <a:spcPct val="100000"/>
              </a:lnSpc>
              <a:spcBef>
                <a:spcPts val="0"/>
              </a:spcBef>
              <a:spcAft>
                <a:spcPts val="0"/>
              </a:spcAft>
              <a:buNone/>
            </a:pPr>
            <a:r>
              <a:rPr lang="id" sz="1500">
                <a:latin typeface="Arial"/>
                <a:ea typeface="Arial"/>
                <a:cs typeface="Arial"/>
                <a:sym typeface="Arial"/>
              </a:rPr>
              <a:t>Pada zaman ini kita pasti banyak menemukan usaha-usaha yang didirikan oleh masyarakat sekitar, mulai dari usaha yang menawarkan jasa maupun barang. Salah satu usaha yang paling banyak dijalani oleh masyarakat adalah usaha yang bergerak di bidang kuliner. Namun bertambahnya jumlah usaha mikro kecil menengah (UMKM) di bidang kuliner sekarang membuat pemasaran produk menjadi lebih sulit. Salah satu faktor yang menyebabkan hal tersebut yaitu produk belum mempunyai pengemasan yang baik</a:t>
            </a:r>
            <a:endParaRPr sz="1500">
              <a:latin typeface="Arial"/>
              <a:ea typeface="Arial"/>
              <a:cs typeface="Arial"/>
              <a:sym typeface="Arial"/>
            </a:endParaRPr>
          </a:p>
          <a:p>
            <a:pPr indent="0" lvl="0" marL="0" rtl="0" algn="just">
              <a:lnSpc>
                <a:spcPct val="100000"/>
              </a:lnSpc>
              <a:spcBef>
                <a:spcPts val="1200"/>
              </a:spcBef>
              <a:spcAft>
                <a:spcPts val="1200"/>
              </a:spcAft>
              <a:buNone/>
            </a:pPr>
            <a:r>
              <a:rPr lang="id" sz="1500">
                <a:latin typeface="Arial"/>
                <a:ea typeface="Arial"/>
                <a:cs typeface="Arial"/>
                <a:sym typeface="Arial"/>
              </a:rPr>
              <a:t>Kemasan atau packaging adalah suatu wadah yang menempati suatu baran agar aman, menarik, mempunyai daya pikat dari seorang yang ingin membeli suatu produk.</a:t>
            </a:r>
            <a:endParaRPr sz="1500">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6" name="Shape 206"/>
        <p:cNvGrpSpPr/>
        <p:nvPr/>
      </p:nvGrpSpPr>
      <p:grpSpPr>
        <a:xfrm>
          <a:off x="0" y="0"/>
          <a:ext cx="0" cy="0"/>
          <a:chOff x="0" y="0"/>
          <a:chExt cx="0" cy="0"/>
        </a:xfrm>
      </p:grpSpPr>
      <p:sp>
        <p:nvSpPr>
          <p:cNvPr id="207" name="Google Shape;207;p32"/>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Foto Kegiatan </a:t>
            </a:r>
            <a:endParaRPr/>
          </a:p>
        </p:txBody>
      </p:sp>
      <p:sp>
        <p:nvSpPr>
          <p:cNvPr id="208" name="Google Shape;208;p32"/>
          <p:cNvSpPr txBox="1"/>
          <p:nvPr/>
        </p:nvSpPr>
        <p:spPr>
          <a:xfrm>
            <a:off x="2541750" y="1068900"/>
            <a:ext cx="43407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d" sz="1800">
                <a:solidFill>
                  <a:schemeClr val="dk2"/>
                </a:solidFill>
                <a:latin typeface="Lato"/>
                <a:ea typeface="Lato"/>
                <a:cs typeface="Lato"/>
                <a:sym typeface="Lato"/>
              </a:rPr>
              <a:t>Pembuatan Web </a:t>
            </a:r>
            <a:r>
              <a:rPr lang="id" sz="1800">
                <a:solidFill>
                  <a:schemeClr val="dk2"/>
                </a:solidFill>
                <a:latin typeface="Lato"/>
                <a:ea typeface="Lato"/>
                <a:cs typeface="Lato"/>
                <a:sym typeface="Lato"/>
              </a:rPr>
              <a:t>E-Catalogue</a:t>
            </a:r>
            <a:r>
              <a:rPr lang="id" sz="1800">
                <a:solidFill>
                  <a:schemeClr val="dk2"/>
                </a:solidFill>
                <a:latin typeface="Lato"/>
                <a:ea typeface="Lato"/>
                <a:cs typeface="Lato"/>
                <a:sym typeface="Lato"/>
              </a:rPr>
              <a:t> </a:t>
            </a:r>
            <a:endParaRPr/>
          </a:p>
        </p:txBody>
      </p:sp>
      <p:pic>
        <p:nvPicPr>
          <p:cNvPr id="209" name="Google Shape;209;p32"/>
          <p:cNvPicPr preferRelativeResize="0"/>
          <p:nvPr/>
        </p:nvPicPr>
        <p:blipFill>
          <a:blip r:embed="rId4">
            <a:alphaModFix/>
          </a:blip>
          <a:stretch>
            <a:fillRect/>
          </a:stretch>
        </p:blipFill>
        <p:spPr>
          <a:xfrm>
            <a:off x="2656675" y="2994275"/>
            <a:ext cx="2247850" cy="1260891"/>
          </a:xfrm>
          <a:prstGeom prst="rect">
            <a:avLst/>
          </a:prstGeom>
          <a:noFill/>
          <a:ln>
            <a:noFill/>
          </a:ln>
          <a:effectLst>
            <a:outerShdw blurRad="57150" rotWithShape="0" algn="bl" dir="7440000" dist="19050">
              <a:srgbClr val="000000">
                <a:alpha val="80000"/>
              </a:srgbClr>
            </a:outerShdw>
          </a:effectLst>
        </p:spPr>
      </p:pic>
      <p:pic>
        <p:nvPicPr>
          <p:cNvPr id="210" name="Google Shape;210;p32"/>
          <p:cNvPicPr preferRelativeResize="0"/>
          <p:nvPr/>
        </p:nvPicPr>
        <p:blipFill>
          <a:blip r:embed="rId5">
            <a:alphaModFix/>
          </a:blip>
          <a:stretch>
            <a:fillRect/>
          </a:stretch>
        </p:blipFill>
        <p:spPr>
          <a:xfrm>
            <a:off x="2656675" y="1530600"/>
            <a:ext cx="2247850" cy="1260905"/>
          </a:xfrm>
          <a:prstGeom prst="rect">
            <a:avLst/>
          </a:prstGeom>
          <a:noFill/>
          <a:ln>
            <a:noFill/>
          </a:ln>
          <a:effectLst>
            <a:outerShdw blurRad="57150" rotWithShape="0" algn="bl" dir="7440000" dist="19050">
              <a:srgbClr val="000000">
                <a:alpha val="80000"/>
              </a:srgbClr>
            </a:outerShdw>
          </a:effectLst>
        </p:spPr>
      </p:pic>
      <p:pic>
        <p:nvPicPr>
          <p:cNvPr id="211" name="Google Shape;211;p32"/>
          <p:cNvPicPr preferRelativeResize="0"/>
          <p:nvPr/>
        </p:nvPicPr>
        <p:blipFill>
          <a:blip r:embed="rId6">
            <a:alphaModFix/>
          </a:blip>
          <a:stretch>
            <a:fillRect/>
          </a:stretch>
        </p:blipFill>
        <p:spPr>
          <a:xfrm>
            <a:off x="5130950" y="1530602"/>
            <a:ext cx="2247850" cy="1260903"/>
          </a:xfrm>
          <a:prstGeom prst="rect">
            <a:avLst/>
          </a:prstGeom>
          <a:noFill/>
          <a:ln>
            <a:noFill/>
          </a:ln>
          <a:effectLst>
            <a:outerShdw blurRad="57150" rotWithShape="0" algn="bl" dir="7440000" dist="19050">
              <a:srgbClr val="000000">
                <a:alpha val="80000"/>
              </a:srgbClr>
            </a:outerShdw>
          </a:effectLst>
        </p:spPr>
      </p:pic>
      <p:pic>
        <p:nvPicPr>
          <p:cNvPr id="212" name="Google Shape;212;p32"/>
          <p:cNvPicPr preferRelativeResize="0"/>
          <p:nvPr/>
        </p:nvPicPr>
        <p:blipFill>
          <a:blip r:embed="rId7">
            <a:alphaModFix/>
          </a:blip>
          <a:stretch>
            <a:fillRect/>
          </a:stretch>
        </p:blipFill>
        <p:spPr>
          <a:xfrm>
            <a:off x="5130950" y="2994275"/>
            <a:ext cx="2247850" cy="1260900"/>
          </a:xfrm>
          <a:prstGeom prst="rect">
            <a:avLst/>
          </a:prstGeom>
          <a:noFill/>
          <a:ln>
            <a:noFill/>
          </a:ln>
          <a:effectLst>
            <a:outerShdw blurRad="57150" rotWithShape="0" algn="bl" dir="7440000" dist="19050">
              <a:srgbClr val="000000">
                <a:alpha val="80000"/>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6" name="Shape 216"/>
        <p:cNvGrpSpPr/>
        <p:nvPr/>
      </p:nvGrpSpPr>
      <p:grpSpPr>
        <a:xfrm>
          <a:off x="0" y="0"/>
          <a:ext cx="0" cy="0"/>
          <a:chOff x="0" y="0"/>
          <a:chExt cx="0" cy="0"/>
        </a:xfrm>
      </p:grpSpPr>
      <p:sp>
        <p:nvSpPr>
          <p:cNvPr id="217" name="Google Shape;217;p33"/>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Foto Kegiatan </a:t>
            </a:r>
            <a:endParaRPr/>
          </a:p>
        </p:txBody>
      </p:sp>
      <p:sp>
        <p:nvSpPr>
          <p:cNvPr id="218" name="Google Shape;218;p33"/>
          <p:cNvSpPr txBox="1"/>
          <p:nvPr/>
        </p:nvSpPr>
        <p:spPr>
          <a:xfrm>
            <a:off x="2541750" y="1068900"/>
            <a:ext cx="30000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d" sz="1800">
                <a:solidFill>
                  <a:schemeClr val="dk2"/>
                </a:solidFill>
                <a:latin typeface="Lato"/>
                <a:ea typeface="Lato"/>
                <a:cs typeface="Lato"/>
                <a:sym typeface="Lato"/>
              </a:rPr>
              <a:t>Mencari Percetakan</a:t>
            </a:r>
            <a:endParaRPr/>
          </a:p>
        </p:txBody>
      </p:sp>
      <p:pic>
        <p:nvPicPr>
          <p:cNvPr id="219" name="Google Shape;219;p33"/>
          <p:cNvPicPr preferRelativeResize="0"/>
          <p:nvPr/>
        </p:nvPicPr>
        <p:blipFill>
          <a:blip r:embed="rId4">
            <a:alphaModFix/>
          </a:blip>
          <a:stretch>
            <a:fillRect/>
          </a:stretch>
        </p:blipFill>
        <p:spPr>
          <a:xfrm>
            <a:off x="4516150" y="1530600"/>
            <a:ext cx="1669075" cy="2946950"/>
          </a:xfrm>
          <a:prstGeom prst="rect">
            <a:avLst/>
          </a:prstGeom>
          <a:noFill/>
          <a:ln>
            <a:noFill/>
          </a:ln>
          <a:effectLst>
            <a:outerShdw blurRad="57150" rotWithShape="0" algn="bl" dir="10200000" dist="19050">
              <a:srgbClr val="000000">
                <a:alpha val="80000"/>
              </a:srgbClr>
            </a:outerShdw>
          </a:effectLst>
        </p:spPr>
      </p:pic>
      <p:pic>
        <p:nvPicPr>
          <p:cNvPr id="220" name="Google Shape;220;p33"/>
          <p:cNvPicPr preferRelativeResize="0"/>
          <p:nvPr/>
        </p:nvPicPr>
        <p:blipFill>
          <a:blip r:embed="rId5">
            <a:alphaModFix/>
          </a:blip>
          <a:stretch>
            <a:fillRect/>
          </a:stretch>
        </p:blipFill>
        <p:spPr>
          <a:xfrm>
            <a:off x="6383125" y="1530600"/>
            <a:ext cx="1669075" cy="2946949"/>
          </a:xfrm>
          <a:prstGeom prst="rect">
            <a:avLst/>
          </a:prstGeom>
          <a:noFill/>
          <a:ln>
            <a:noFill/>
          </a:ln>
          <a:effectLst>
            <a:outerShdw blurRad="57150" rotWithShape="0" algn="bl" dir="9480000" dist="19050">
              <a:srgbClr val="000000">
                <a:alpha val="77000"/>
              </a:srgbClr>
            </a:outerShdw>
          </a:effectLst>
        </p:spPr>
      </p:pic>
      <p:pic>
        <p:nvPicPr>
          <p:cNvPr id="221" name="Google Shape;221;p33"/>
          <p:cNvPicPr preferRelativeResize="0"/>
          <p:nvPr/>
        </p:nvPicPr>
        <p:blipFill>
          <a:blip r:embed="rId6">
            <a:alphaModFix/>
          </a:blip>
          <a:stretch>
            <a:fillRect/>
          </a:stretch>
        </p:blipFill>
        <p:spPr>
          <a:xfrm>
            <a:off x="2649175" y="1508861"/>
            <a:ext cx="1669074" cy="2968687"/>
          </a:xfrm>
          <a:prstGeom prst="rect">
            <a:avLst/>
          </a:prstGeom>
          <a:noFill/>
          <a:ln>
            <a:noFill/>
          </a:ln>
          <a:effectLst>
            <a:outerShdw blurRad="85725" rotWithShape="0" algn="bl" dir="8519999" dist="9525">
              <a:schemeClr val="dk2">
                <a:alpha val="83000"/>
              </a:schemeClr>
            </a:outerShdw>
            <a:reflection blurRad="0" dir="0" dist="0" endA="0" endPos="1000" fadeDir="5400012" kx="0" rotWithShape="0" algn="bl" stPos="0" sy="-100000" ky="0"/>
          </a:effectLst>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5" name="Shape 225"/>
        <p:cNvGrpSpPr/>
        <p:nvPr/>
      </p:nvGrpSpPr>
      <p:grpSpPr>
        <a:xfrm>
          <a:off x="0" y="0"/>
          <a:ext cx="0" cy="0"/>
          <a:chOff x="0" y="0"/>
          <a:chExt cx="0" cy="0"/>
        </a:xfrm>
      </p:grpSpPr>
      <p:sp>
        <p:nvSpPr>
          <p:cNvPr id="226" name="Google Shape;226;p34"/>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Foto Kegiatan </a:t>
            </a:r>
            <a:endParaRPr/>
          </a:p>
        </p:txBody>
      </p:sp>
      <p:sp>
        <p:nvSpPr>
          <p:cNvPr id="227" name="Google Shape;227;p34"/>
          <p:cNvSpPr txBox="1"/>
          <p:nvPr/>
        </p:nvSpPr>
        <p:spPr>
          <a:xfrm>
            <a:off x="2541750" y="1068900"/>
            <a:ext cx="30000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d" sz="1800">
                <a:solidFill>
                  <a:schemeClr val="dk2"/>
                </a:solidFill>
                <a:latin typeface="Lato"/>
                <a:ea typeface="Lato"/>
                <a:cs typeface="Lato"/>
                <a:sym typeface="Lato"/>
              </a:rPr>
              <a:t>Hasil Produk</a:t>
            </a:r>
            <a:endParaRPr/>
          </a:p>
        </p:txBody>
      </p:sp>
      <p:pic>
        <p:nvPicPr>
          <p:cNvPr id="228" name="Google Shape;228;p34"/>
          <p:cNvPicPr preferRelativeResize="0"/>
          <p:nvPr/>
        </p:nvPicPr>
        <p:blipFill>
          <a:blip r:embed="rId4">
            <a:alphaModFix/>
          </a:blip>
          <a:stretch>
            <a:fillRect/>
          </a:stretch>
        </p:blipFill>
        <p:spPr>
          <a:xfrm>
            <a:off x="5070975" y="1525675"/>
            <a:ext cx="1669074" cy="2968699"/>
          </a:xfrm>
          <a:prstGeom prst="rect">
            <a:avLst/>
          </a:prstGeom>
          <a:noFill/>
          <a:ln>
            <a:noFill/>
          </a:ln>
          <a:effectLst>
            <a:outerShdw blurRad="57150" rotWithShape="0" algn="bl" dir="7920000" dist="19050">
              <a:srgbClr val="000000">
                <a:alpha val="79000"/>
              </a:srgbClr>
            </a:outerShdw>
          </a:effectLst>
        </p:spPr>
      </p:pic>
      <p:pic>
        <p:nvPicPr>
          <p:cNvPr id="229" name="Google Shape;229;p34"/>
          <p:cNvPicPr preferRelativeResize="0"/>
          <p:nvPr/>
        </p:nvPicPr>
        <p:blipFill>
          <a:blip r:embed="rId5">
            <a:alphaModFix/>
          </a:blip>
          <a:stretch>
            <a:fillRect/>
          </a:stretch>
        </p:blipFill>
        <p:spPr>
          <a:xfrm>
            <a:off x="6847950" y="1525688"/>
            <a:ext cx="1669074" cy="2968683"/>
          </a:xfrm>
          <a:prstGeom prst="rect">
            <a:avLst/>
          </a:prstGeom>
          <a:noFill/>
          <a:ln>
            <a:noFill/>
          </a:ln>
          <a:effectLst>
            <a:outerShdw blurRad="57150" rotWithShape="0" algn="bl" dir="7380000" dist="19050">
              <a:srgbClr val="000000">
                <a:alpha val="80000"/>
              </a:srgbClr>
            </a:outerShdw>
          </a:effectLst>
        </p:spPr>
      </p:pic>
      <p:pic>
        <p:nvPicPr>
          <p:cNvPr id="230" name="Google Shape;230;p34"/>
          <p:cNvPicPr preferRelativeResize="0"/>
          <p:nvPr/>
        </p:nvPicPr>
        <p:blipFill>
          <a:blip r:embed="rId6">
            <a:alphaModFix/>
          </a:blip>
          <a:stretch>
            <a:fillRect/>
          </a:stretch>
        </p:blipFill>
        <p:spPr>
          <a:xfrm>
            <a:off x="2726650" y="1525700"/>
            <a:ext cx="2236425" cy="3000475"/>
          </a:xfrm>
          <a:prstGeom prst="rect">
            <a:avLst/>
          </a:prstGeom>
          <a:noFill/>
          <a:ln>
            <a:noFill/>
          </a:ln>
          <a:effectLst>
            <a:outerShdw blurRad="57150" rotWithShape="0" algn="bl" dir="8880000" dist="19050">
              <a:srgbClr val="000000">
                <a:alpha val="76000"/>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4" name="Shape 234"/>
        <p:cNvGrpSpPr/>
        <p:nvPr/>
      </p:nvGrpSpPr>
      <p:grpSpPr>
        <a:xfrm>
          <a:off x="0" y="0"/>
          <a:ext cx="0" cy="0"/>
          <a:chOff x="0" y="0"/>
          <a:chExt cx="0" cy="0"/>
        </a:xfrm>
      </p:grpSpPr>
      <p:sp>
        <p:nvSpPr>
          <p:cNvPr id="235" name="Google Shape;235;p35"/>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Foto Kegiatan </a:t>
            </a:r>
            <a:endParaRPr/>
          </a:p>
        </p:txBody>
      </p:sp>
      <p:sp>
        <p:nvSpPr>
          <p:cNvPr id="236" name="Google Shape;236;p35"/>
          <p:cNvSpPr txBox="1"/>
          <p:nvPr/>
        </p:nvSpPr>
        <p:spPr>
          <a:xfrm>
            <a:off x="2541750" y="1068900"/>
            <a:ext cx="30000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id" sz="1800">
                <a:solidFill>
                  <a:schemeClr val="dk2"/>
                </a:solidFill>
                <a:latin typeface="Lato"/>
                <a:ea typeface="Lato"/>
                <a:cs typeface="Lato"/>
                <a:sym typeface="Lato"/>
              </a:rPr>
              <a:t>Bazar SI FEST 2021 </a:t>
            </a:r>
            <a:endParaRPr/>
          </a:p>
        </p:txBody>
      </p:sp>
      <p:pic>
        <p:nvPicPr>
          <p:cNvPr id="237" name="Google Shape;237;p35"/>
          <p:cNvPicPr preferRelativeResize="0"/>
          <p:nvPr/>
        </p:nvPicPr>
        <p:blipFill>
          <a:blip r:embed="rId4">
            <a:alphaModFix/>
          </a:blip>
          <a:stretch>
            <a:fillRect/>
          </a:stretch>
        </p:blipFill>
        <p:spPr>
          <a:xfrm>
            <a:off x="5100925" y="1620559"/>
            <a:ext cx="2247872" cy="1264424"/>
          </a:xfrm>
          <a:prstGeom prst="rect">
            <a:avLst/>
          </a:prstGeom>
          <a:noFill/>
          <a:ln>
            <a:noFill/>
          </a:ln>
          <a:effectLst>
            <a:outerShdw blurRad="57150" rotWithShape="0" algn="bl" dir="8220000" dist="19050">
              <a:srgbClr val="000000">
                <a:alpha val="80000"/>
              </a:srgbClr>
            </a:outerShdw>
          </a:effectLst>
        </p:spPr>
      </p:pic>
      <p:pic>
        <p:nvPicPr>
          <p:cNvPr id="238" name="Google Shape;238;p35"/>
          <p:cNvPicPr preferRelativeResize="0"/>
          <p:nvPr/>
        </p:nvPicPr>
        <p:blipFill>
          <a:blip r:embed="rId5">
            <a:alphaModFix/>
          </a:blip>
          <a:stretch>
            <a:fillRect/>
          </a:stretch>
        </p:blipFill>
        <p:spPr>
          <a:xfrm>
            <a:off x="2671675" y="1620550"/>
            <a:ext cx="2247850" cy="1264421"/>
          </a:xfrm>
          <a:prstGeom prst="rect">
            <a:avLst/>
          </a:prstGeom>
          <a:noFill/>
          <a:ln>
            <a:noFill/>
          </a:ln>
          <a:effectLst>
            <a:outerShdw blurRad="57150" rotWithShape="0" algn="bl" dir="7440000" dist="19050">
              <a:srgbClr val="000000">
                <a:alpha val="80000"/>
              </a:srgbClr>
            </a:outerShdw>
          </a:effectLst>
        </p:spPr>
      </p:pic>
      <p:pic>
        <p:nvPicPr>
          <p:cNvPr id="239" name="Google Shape;239;p35"/>
          <p:cNvPicPr preferRelativeResize="0"/>
          <p:nvPr/>
        </p:nvPicPr>
        <p:blipFill>
          <a:blip r:embed="rId6">
            <a:alphaModFix/>
          </a:blip>
          <a:stretch>
            <a:fillRect/>
          </a:stretch>
        </p:blipFill>
        <p:spPr>
          <a:xfrm>
            <a:off x="3886300" y="3181725"/>
            <a:ext cx="2247875" cy="1264441"/>
          </a:xfrm>
          <a:prstGeom prst="rect">
            <a:avLst/>
          </a:prstGeom>
          <a:noFill/>
          <a:ln>
            <a:noFill/>
          </a:ln>
          <a:effectLst>
            <a:outerShdw blurRad="57150" rotWithShape="0" algn="bl" dir="8640000" dist="19050">
              <a:srgbClr val="000000">
                <a:alpha val="78000"/>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3" name="Shape 243"/>
        <p:cNvGrpSpPr/>
        <p:nvPr/>
      </p:nvGrpSpPr>
      <p:grpSpPr>
        <a:xfrm>
          <a:off x="0" y="0"/>
          <a:ext cx="0" cy="0"/>
          <a:chOff x="0" y="0"/>
          <a:chExt cx="0" cy="0"/>
        </a:xfrm>
      </p:grpSpPr>
      <p:sp>
        <p:nvSpPr>
          <p:cNvPr id="244" name="Google Shape;244;p36"/>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Dokumentasi</a:t>
            </a:r>
            <a:r>
              <a:rPr lang="id"/>
              <a:t> Kegiatan </a:t>
            </a:r>
            <a:endParaRPr/>
          </a:p>
        </p:txBody>
      </p:sp>
      <p:sp>
        <p:nvSpPr>
          <p:cNvPr id="245" name="Google Shape;245;p36"/>
          <p:cNvSpPr txBox="1"/>
          <p:nvPr/>
        </p:nvSpPr>
        <p:spPr>
          <a:xfrm>
            <a:off x="2535025" y="1211350"/>
            <a:ext cx="6120300" cy="189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id" sz="1800">
                <a:solidFill>
                  <a:schemeClr val="dk2"/>
                </a:solidFill>
                <a:latin typeface="Lato"/>
                <a:ea typeface="Lato"/>
                <a:cs typeface="Lato"/>
                <a:sym typeface="Lato"/>
              </a:rPr>
              <a:t>Kami membuat Google Drive untuk dokumentasi semua kegiatan yang kami lakukan, dari foto hingga video telah kami upload ke dalam Google Drive tersebut. Berikut link Google Drive dari dokumentasi kegiatan De Kemaskeun :</a:t>
            </a:r>
            <a:endParaRPr sz="1800">
              <a:solidFill>
                <a:schemeClr val="dk2"/>
              </a:solidFill>
              <a:latin typeface="Lato"/>
              <a:ea typeface="Lato"/>
              <a:cs typeface="Lato"/>
              <a:sym typeface="Lato"/>
            </a:endParaRPr>
          </a:p>
          <a:p>
            <a:pPr indent="0" lvl="0" marL="0" rtl="0" algn="l">
              <a:lnSpc>
                <a:spcPct val="115000"/>
              </a:lnSpc>
              <a:spcBef>
                <a:spcPts val="1200"/>
              </a:spcBef>
              <a:spcAft>
                <a:spcPts val="1200"/>
              </a:spcAft>
              <a:buNone/>
            </a:pPr>
            <a:r>
              <a:rPr lang="id" sz="1800">
                <a:solidFill>
                  <a:schemeClr val="dk2"/>
                </a:solidFill>
                <a:latin typeface="Lato"/>
                <a:ea typeface="Lato"/>
                <a:cs typeface="Lato"/>
                <a:sym typeface="Lato"/>
              </a:rPr>
              <a:t>https://bit.ly/DokumentasiPMW</a:t>
            </a:r>
            <a:endParaRPr sz="1800">
              <a:solidFill>
                <a:schemeClr val="dk2"/>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9" name="Shape 249"/>
        <p:cNvGrpSpPr/>
        <p:nvPr/>
      </p:nvGrpSpPr>
      <p:grpSpPr>
        <a:xfrm>
          <a:off x="0" y="0"/>
          <a:ext cx="0" cy="0"/>
          <a:chOff x="0" y="0"/>
          <a:chExt cx="0" cy="0"/>
        </a:xfrm>
      </p:grpSpPr>
      <p:sp>
        <p:nvSpPr>
          <p:cNvPr id="250" name="Google Shape;250;p37"/>
          <p:cNvSpPr txBox="1"/>
          <p:nvPr>
            <p:ph type="title"/>
          </p:nvPr>
        </p:nvSpPr>
        <p:spPr>
          <a:xfrm>
            <a:off x="2407000" y="2214050"/>
            <a:ext cx="6321600" cy="635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id"/>
              <a:t>TERIMA KASIH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p15"/>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Latar Belakang Masalah</a:t>
            </a:r>
            <a:endParaRPr/>
          </a:p>
        </p:txBody>
      </p:sp>
      <p:sp>
        <p:nvSpPr>
          <p:cNvPr id="86" name="Google Shape;86;p15"/>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just">
              <a:lnSpc>
                <a:spcPct val="100000"/>
              </a:lnSpc>
              <a:spcBef>
                <a:spcPts val="0"/>
              </a:spcBef>
              <a:spcAft>
                <a:spcPts val="0"/>
              </a:spcAft>
              <a:buNone/>
            </a:pPr>
            <a:r>
              <a:rPr lang="id" sz="1500">
                <a:latin typeface="Arial"/>
                <a:ea typeface="Arial"/>
                <a:cs typeface="Arial"/>
                <a:sym typeface="Arial"/>
              </a:rPr>
              <a:t>Kemasan yang banyak digunakan saat ini ialah plastik. Produsen kemasan plastik PT Panca Budi Idaman mencatat kenaikan laba yang dihasilkan dari kontribusi besar penjualan kemasan dan biji plastik hingga 20,71% pada semester pertama tahun 2020 </a:t>
            </a:r>
            <a:endParaRPr sz="1500">
              <a:latin typeface="Arial"/>
              <a:ea typeface="Arial"/>
              <a:cs typeface="Arial"/>
              <a:sym typeface="Arial"/>
            </a:endParaRPr>
          </a:p>
          <a:p>
            <a:pPr indent="0" lvl="0" marL="0" rtl="0" algn="just">
              <a:lnSpc>
                <a:spcPct val="100000"/>
              </a:lnSpc>
              <a:spcBef>
                <a:spcPts val="1200"/>
              </a:spcBef>
              <a:spcAft>
                <a:spcPts val="1200"/>
              </a:spcAft>
              <a:buNone/>
            </a:pPr>
            <a:r>
              <a:rPr lang="id" sz="1500">
                <a:latin typeface="Arial"/>
                <a:ea typeface="Arial"/>
                <a:cs typeface="Arial"/>
                <a:sym typeface="Arial"/>
              </a:rPr>
              <a:t>Resiko yang ditimbulkan senyawa kimia tersebut yaitu toksik dari plastik dapat bermigrasi terhadap pangan antara lain 2 karena pengaruh suhu dan waktu kontak. Semakin besar suhu dan semakin lama kontak, migrasi senyawa toksik akan semakin besar. Selain itu penggunaan plastik yang jumlahnya selalu naik menghasilkan sampah yang sulit untuk dikendalikan karena sangat sulit untuk terurai.</a:t>
            </a:r>
            <a:endParaRPr sz="15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0" name="Shape 90"/>
        <p:cNvGrpSpPr/>
        <p:nvPr/>
      </p:nvGrpSpPr>
      <p:grpSpPr>
        <a:xfrm>
          <a:off x="0" y="0"/>
          <a:ext cx="0" cy="0"/>
          <a:chOff x="0" y="0"/>
          <a:chExt cx="0" cy="0"/>
        </a:xfrm>
      </p:grpSpPr>
      <p:sp>
        <p:nvSpPr>
          <p:cNvPr id="91" name="Google Shape;91;p16"/>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Latar Belakang Masalah</a:t>
            </a:r>
            <a:endParaRPr/>
          </a:p>
        </p:txBody>
      </p:sp>
      <p:sp>
        <p:nvSpPr>
          <p:cNvPr id="92" name="Google Shape;92;p16"/>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just">
              <a:lnSpc>
                <a:spcPct val="100000"/>
              </a:lnSpc>
              <a:spcBef>
                <a:spcPts val="0"/>
              </a:spcBef>
              <a:spcAft>
                <a:spcPts val="1200"/>
              </a:spcAft>
              <a:buNone/>
            </a:pPr>
            <a:r>
              <a:rPr lang="id" sz="1500">
                <a:latin typeface="Arial"/>
                <a:ea typeface="Arial"/>
                <a:cs typeface="Arial"/>
                <a:sym typeface="Arial"/>
              </a:rPr>
              <a:t>Salah satu perusahaan susu olahan Frisian Flag berinisiatif menggunakan sedotan kertas untuk mengurangi sampah plastik hingga 10 ton, langkah tersebut disambut baik oleh Direktur Kemitraan Lingkungan Kementerian Lingkungan Hidup dan Kehutanan. Hal ini cukup menginspirasi gerakan lingkungan hidup yang sehat dengan mengganti kemasan plastik ke kertas yang tentunya sesuai dengan aturan dan standar yang telah ditetapkan oleh BPOM.</a:t>
            </a:r>
            <a:endParaRPr sz="15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6" name="Shape 96"/>
        <p:cNvGrpSpPr/>
        <p:nvPr/>
      </p:nvGrpSpPr>
      <p:grpSpPr>
        <a:xfrm>
          <a:off x="0" y="0"/>
          <a:ext cx="0" cy="0"/>
          <a:chOff x="0" y="0"/>
          <a:chExt cx="0" cy="0"/>
        </a:xfrm>
      </p:grpSpPr>
      <p:sp>
        <p:nvSpPr>
          <p:cNvPr id="97" name="Google Shape;97;p17"/>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Solusi yang Ditawarkan</a:t>
            </a:r>
            <a:endParaRPr/>
          </a:p>
        </p:txBody>
      </p:sp>
      <p:sp>
        <p:nvSpPr>
          <p:cNvPr id="98" name="Google Shape;98;p17"/>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just">
              <a:lnSpc>
                <a:spcPct val="100000"/>
              </a:lnSpc>
              <a:spcBef>
                <a:spcPts val="0"/>
              </a:spcBef>
              <a:spcAft>
                <a:spcPts val="1200"/>
              </a:spcAft>
              <a:buNone/>
            </a:pPr>
            <a:r>
              <a:rPr lang="id" sz="1500">
                <a:latin typeface="Arial"/>
                <a:ea typeface="Arial"/>
                <a:cs typeface="Arial"/>
                <a:sym typeface="Arial"/>
              </a:rPr>
              <a:t>Dari latar belakang tersebut kami tertarik untuk memulai kegiatan usaha yang bergerak di bidang jasa kemasan makanan. Dalam hal ini, desain kemasan makanan yang dibuat harus ramah lingkungan dan trendy dengan menggunakan kertas sebagai bahan dasar. Peluang usaha ini cukup bagus, sebab dalam produksinya modal yang dikeluarkan tidak terlalu besar dan memiliki pasar yang relatif luas di era digital ini. Oleh karena itu, besar harapan kami agar usaha ini bisa berkembang bersama masyarakat dengan lingkungan yang sehat.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2" name="Shape 102"/>
        <p:cNvGrpSpPr/>
        <p:nvPr/>
      </p:nvGrpSpPr>
      <p:grpSpPr>
        <a:xfrm>
          <a:off x="0" y="0"/>
          <a:ext cx="0" cy="0"/>
          <a:chOff x="0" y="0"/>
          <a:chExt cx="0" cy="0"/>
        </a:xfrm>
      </p:grpSpPr>
      <p:sp>
        <p:nvSpPr>
          <p:cNvPr id="103" name="Google Shape;103;p18"/>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Produk yang Dihasilkan</a:t>
            </a:r>
            <a:endParaRPr/>
          </a:p>
        </p:txBody>
      </p:sp>
      <p:sp>
        <p:nvSpPr>
          <p:cNvPr id="104" name="Google Shape;104;p18"/>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d"/>
              <a:t>Pada saat ini, produk kemasan yang sudah kami hasilkan adalah Paper Bag atau Tas Kertas.</a:t>
            </a:r>
            <a:endParaRPr/>
          </a:p>
          <a:p>
            <a:pPr indent="0" lvl="0" marL="0" rtl="0" algn="l">
              <a:spcBef>
                <a:spcPts val="1200"/>
              </a:spcBef>
              <a:spcAft>
                <a:spcPts val="0"/>
              </a:spcAft>
              <a:buNone/>
            </a:pPr>
            <a:r>
              <a:rPr lang="id"/>
              <a:t>Fungsi Paper Bag :</a:t>
            </a:r>
            <a:endParaRPr/>
          </a:p>
          <a:p>
            <a:pPr indent="-342900" lvl="0" marL="457200" rtl="0" algn="l">
              <a:spcBef>
                <a:spcPts val="1200"/>
              </a:spcBef>
              <a:spcAft>
                <a:spcPts val="0"/>
              </a:spcAft>
              <a:buSzPts val="1800"/>
              <a:buAutoNum type="arabicPeriod"/>
            </a:pPr>
            <a:r>
              <a:rPr lang="id"/>
              <a:t>Wadah barang belanjaan</a:t>
            </a:r>
            <a:endParaRPr/>
          </a:p>
          <a:p>
            <a:pPr indent="-342900" lvl="0" marL="457200" rtl="0" algn="l">
              <a:spcBef>
                <a:spcPts val="0"/>
              </a:spcBef>
              <a:spcAft>
                <a:spcPts val="0"/>
              </a:spcAft>
              <a:buSzPts val="1800"/>
              <a:buAutoNum type="arabicPeriod"/>
            </a:pPr>
            <a:r>
              <a:rPr lang="id"/>
              <a:t>Ucapan Terima kasih</a:t>
            </a:r>
            <a:endParaRPr/>
          </a:p>
          <a:p>
            <a:pPr indent="-342900" lvl="0" marL="457200" rtl="0" algn="l">
              <a:spcBef>
                <a:spcPts val="0"/>
              </a:spcBef>
              <a:spcAft>
                <a:spcPts val="0"/>
              </a:spcAft>
              <a:buSzPts val="1800"/>
              <a:buAutoNum type="arabicPeriod"/>
            </a:pPr>
            <a:r>
              <a:rPr lang="id"/>
              <a:t>Kemasan Makanan Ringan</a:t>
            </a:r>
            <a:endParaRPr/>
          </a:p>
        </p:txBody>
      </p:sp>
      <p:pic>
        <p:nvPicPr>
          <p:cNvPr id="105" name="Google Shape;105;p18"/>
          <p:cNvPicPr preferRelativeResize="0"/>
          <p:nvPr/>
        </p:nvPicPr>
        <p:blipFill>
          <a:blip r:embed="rId4">
            <a:alphaModFix/>
          </a:blip>
          <a:stretch>
            <a:fillRect/>
          </a:stretch>
        </p:blipFill>
        <p:spPr>
          <a:xfrm>
            <a:off x="0" y="466425"/>
            <a:ext cx="2105313" cy="2105313"/>
          </a:xfrm>
          <a:prstGeom prst="rect">
            <a:avLst/>
          </a:prstGeom>
          <a:noFill/>
          <a:ln>
            <a:noFill/>
          </a:ln>
        </p:spPr>
      </p:pic>
      <p:pic>
        <p:nvPicPr>
          <p:cNvPr id="106" name="Google Shape;106;p18"/>
          <p:cNvPicPr preferRelativeResize="0"/>
          <p:nvPr/>
        </p:nvPicPr>
        <p:blipFill>
          <a:blip r:embed="rId5">
            <a:alphaModFix/>
          </a:blip>
          <a:stretch>
            <a:fillRect/>
          </a:stretch>
        </p:blipFill>
        <p:spPr>
          <a:xfrm>
            <a:off x="718337" y="2119788"/>
            <a:ext cx="2105312" cy="210531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0" name="Shape 110"/>
        <p:cNvGrpSpPr/>
        <p:nvPr/>
      </p:nvGrpSpPr>
      <p:grpSpPr>
        <a:xfrm>
          <a:off x="0" y="0"/>
          <a:ext cx="0" cy="0"/>
          <a:chOff x="0" y="0"/>
          <a:chExt cx="0" cy="0"/>
        </a:xfrm>
      </p:grpSpPr>
      <p:sp>
        <p:nvSpPr>
          <p:cNvPr id="111" name="Google Shape;111;p19"/>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Model Bisnis</a:t>
            </a:r>
            <a:endParaRPr/>
          </a:p>
        </p:txBody>
      </p:sp>
      <p:pic>
        <p:nvPicPr>
          <p:cNvPr id="112" name="Google Shape;112;p19"/>
          <p:cNvPicPr preferRelativeResize="0"/>
          <p:nvPr/>
        </p:nvPicPr>
        <p:blipFill>
          <a:blip r:embed="rId4">
            <a:alphaModFix/>
          </a:blip>
          <a:stretch>
            <a:fillRect/>
          </a:stretch>
        </p:blipFill>
        <p:spPr>
          <a:xfrm>
            <a:off x="2523300" y="1068675"/>
            <a:ext cx="5345699" cy="37798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6" name="Shape 116"/>
        <p:cNvGrpSpPr/>
        <p:nvPr/>
      </p:nvGrpSpPr>
      <p:grpSpPr>
        <a:xfrm>
          <a:off x="0" y="0"/>
          <a:ext cx="0" cy="0"/>
          <a:chOff x="0" y="0"/>
          <a:chExt cx="0" cy="0"/>
        </a:xfrm>
      </p:grpSpPr>
      <p:sp>
        <p:nvSpPr>
          <p:cNvPr id="117" name="Google Shape;117;p20"/>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id"/>
              <a:t>Jumlah Bisnis Kuliner di Palembang terutama yang memiliki bangunan tetap sangat banyak. Data Google Map Oktober 2021, lebih dari 320 Bisnis yang terdeteksi.</a:t>
            </a:r>
            <a:endParaRPr/>
          </a:p>
          <a:p>
            <a:pPr indent="-342900" lvl="0" marL="457200" rtl="0" algn="l">
              <a:spcBef>
                <a:spcPts val="0"/>
              </a:spcBef>
              <a:spcAft>
                <a:spcPts val="0"/>
              </a:spcAft>
              <a:buSzPts val="1800"/>
              <a:buChar char="●"/>
            </a:pPr>
            <a:r>
              <a:rPr lang="id"/>
              <a:t>Pandemi membuat banyak konsumen lebih sering kulineran dari rumah dengan cara beli online</a:t>
            </a:r>
            <a:endParaRPr/>
          </a:p>
          <a:p>
            <a:pPr indent="-342900" lvl="0" marL="457200" rtl="0" algn="l">
              <a:spcBef>
                <a:spcPts val="0"/>
              </a:spcBef>
              <a:spcAft>
                <a:spcPts val="0"/>
              </a:spcAft>
              <a:buSzPts val="1800"/>
              <a:buChar char="●"/>
            </a:pPr>
            <a:r>
              <a:rPr lang="id"/>
              <a:t>Di daerah Palembang lebih banyak jasa percetakan daripada jasa desain kemasan.</a:t>
            </a:r>
            <a:endParaRPr/>
          </a:p>
        </p:txBody>
      </p:sp>
      <p:sp>
        <p:nvSpPr>
          <p:cNvPr id="118" name="Google Shape;118;p20"/>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Kondisi dan Potensi Pasar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2" name="Shape 122"/>
        <p:cNvGrpSpPr/>
        <p:nvPr/>
      </p:nvGrpSpPr>
      <p:grpSpPr>
        <a:xfrm>
          <a:off x="0" y="0"/>
          <a:ext cx="0" cy="0"/>
          <a:chOff x="0" y="0"/>
          <a:chExt cx="0" cy="0"/>
        </a:xfrm>
      </p:grpSpPr>
      <p:sp>
        <p:nvSpPr>
          <p:cNvPr id="123" name="Google Shape;123;p21"/>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d"/>
              <a:t>Rencana Bisnis</a:t>
            </a:r>
            <a:endParaRPr/>
          </a:p>
        </p:txBody>
      </p:sp>
      <p:sp>
        <p:nvSpPr>
          <p:cNvPr id="124" name="Google Shape;124;p21"/>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id"/>
              <a:t>Memperbanyak kerjasama dengan UMKM Kuliner di daerah Palembang dan sekitarnya</a:t>
            </a:r>
            <a:endParaRPr/>
          </a:p>
          <a:p>
            <a:pPr indent="-342900" lvl="0" marL="457200" rtl="0" algn="l">
              <a:spcBef>
                <a:spcPts val="0"/>
              </a:spcBef>
              <a:spcAft>
                <a:spcPts val="0"/>
              </a:spcAft>
              <a:buSzPts val="1800"/>
              <a:buChar char="●"/>
            </a:pPr>
            <a:r>
              <a:rPr lang="id"/>
              <a:t>Memperluas jangkauan pemasaran dengan iklan di media sosial secara berkala</a:t>
            </a:r>
            <a:endParaRPr/>
          </a:p>
          <a:p>
            <a:pPr indent="-342900" lvl="0" marL="457200" rtl="0" algn="l">
              <a:spcBef>
                <a:spcPts val="0"/>
              </a:spcBef>
              <a:spcAft>
                <a:spcPts val="0"/>
              </a:spcAft>
              <a:buSzPts val="1800"/>
              <a:buChar char="●"/>
            </a:pPr>
            <a:r>
              <a:rPr lang="id"/>
              <a:t>Membangun relasi dengan acara-acara mahasiswa, untuk produk kemasan khusus</a:t>
            </a:r>
            <a:endParaRPr/>
          </a:p>
          <a:p>
            <a:pPr indent="-342900" lvl="0" marL="457200" rtl="0" algn="l">
              <a:spcBef>
                <a:spcPts val="0"/>
              </a:spcBef>
              <a:spcAft>
                <a:spcPts val="0"/>
              </a:spcAft>
              <a:buSzPts val="1800"/>
              <a:buChar char="●"/>
            </a:pPr>
            <a:r>
              <a:rPr lang="id"/>
              <a:t>Memperluas segmen produk untuk umum, contohnya desain paperbag, totebag, dan lainnya.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